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Montserrat"/>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ontserrat-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7c6e07f5f_1_439: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gc7c6e07f5f_1_4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c7c6e07f5f_1_500: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1" name="Google Shape;121;gc7c6e07f5f_1_5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7c6e07f5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7c6e07f5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7c6e07f5f_1_6: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6" name="Google Shape;76;gc7c6e07f5f_1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7c6e07f5f_1_73: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c7c6e07f5f_1_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7c6e07f5f_1_134: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7" name="Google Shape;87;gc7c6e07f5f_1_1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c7c6e07f5f_1_195: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gc7c6e07f5f_1_1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7c6e07f5f_1_256: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gc7c6e07f5f_1_2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7c6e07f5f_1_317: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gc7c6e07f5f_1_3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7c6e07f5f_1_378: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9" name="Google Shape;109;gc7c6e07f5f_1_3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4" name="Google Shape;14;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5" name="Shape 55"/>
        <p:cNvGrpSpPr/>
        <p:nvPr/>
      </p:nvGrpSpPr>
      <p:grpSpPr>
        <a:xfrm>
          <a:off x="0" y="0"/>
          <a:ext cx="0" cy="0"/>
          <a:chOff x="0" y="0"/>
          <a:chExt cx="0" cy="0"/>
        </a:xfrm>
      </p:grpSpPr>
      <p:sp>
        <p:nvSpPr>
          <p:cNvPr id="56" name="Google Shape;56;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57" name="Google Shape;57;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200"/>
              </a:spcBef>
              <a:spcAft>
                <a:spcPts val="0"/>
              </a:spcAft>
              <a:buClr>
                <a:schemeClr val="dk1"/>
              </a:buClr>
              <a:buSzPts val="1400"/>
              <a:buChar char="○"/>
              <a:defRPr/>
            </a:lvl2pPr>
            <a:lvl3pPr indent="-317500" lvl="2" marL="1371600" rtl="0" algn="l">
              <a:lnSpc>
                <a:spcPct val="90000"/>
              </a:lnSpc>
              <a:spcBef>
                <a:spcPts val="1200"/>
              </a:spcBef>
              <a:spcAft>
                <a:spcPts val="0"/>
              </a:spcAft>
              <a:buClr>
                <a:schemeClr val="dk1"/>
              </a:buClr>
              <a:buSzPts val="1400"/>
              <a:buChar char="■"/>
              <a:defRPr/>
            </a:lvl3pPr>
            <a:lvl4pPr indent="-317500" lvl="3" marL="1828800" rtl="0" algn="l">
              <a:lnSpc>
                <a:spcPct val="90000"/>
              </a:lnSpc>
              <a:spcBef>
                <a:spcPts val="1200"/>
              </a:spcBef>
              <a:spcAft>
                <a:spcPts val="0"/>
              </a:spcAft>
              <a:buClr>
                <a:schemeClr val="dk1"/>
              </a:buClr>
              <a:buSzPts val="1400"/>
              <a:buChar char="●"/>
              <a:defRPr/>
            </a:lvl4pPr>
            <a:lvl5pPr indent="-317500" lvl="4" marL="2286000" rtl="0" algn="l">
              <a:lnSpc>
                <a:spcPct val="90000"/>
              </a:lnSpc>
              <a:spcBef>
                <a:spcPts val="1200"/>
              </a:spcBef>
              <a:spcAft>
                <a:spcPts val="0"/>
              </a:spcAft>
              <a:buClr>
                <a:schemeClr val="dk1"/>
              </a:buClr>
              <a:buSzPts val="1400"/>
              <a:buChar char="○"/>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58" name="Google Shape;58;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59" name="Google Shape;59;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60" name="Google Shape;60;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flipH="1">
            <a:off x="3309900" y="4570675"/>
            <a:ext cx="5834100" cy="572700"/>
          </a:xfrm>
          <a:prstGeom prst="rtTriangle">
            <a:avLst/>
          </a:prstGeom>
          <a:solidFill>
            <a:srgbClr val="2D5D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
        <p:nvSpPr>
          <p:cNvPr id="24" name="Google Shape;24;p4"/>
          <p:cNvSpPr/>
          <p:nvPr/>
        </p:nvSpPr>
        <p:spPr>
          <a:xfrm>
            <a:off x="0" y="4570675"/>
            <a:ext cx="9144000" cy="572700"/>
          </a:xfrm>
          <a:prstGeom prst="rtTriangle">
            <a:avLst/>
          </a:prstGeom>
          <a:solidFill>
            <a:srgbClr val="FFAB4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5" name="Google Shape;35;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9" name="Google Shape;39;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0" name="Shape 40"/>
        <p:cNvGrpSpPr/>
        <p:nvPr/>
      </p:nvGrpSpPr>
      <p:grpSpPr>
        <a:xfrm>
          <a:off x="0" y="0"/>
          <a:ext cx="0" cy="0"/>
          <a:chOff x="0" y="0"/>
          <a:chExt cx="0" cy="0"/>
        </a:xfrm>
      </p:grpSpPr>
      <p:sp>
        <p:nvSpPr>
          <p:cNvPr id="41" name="Google Shape;41;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indent="-317500" lvl="1" marL="9144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indent="-317500" lvl="2" marL="13716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indent="-317500" lvl="3" marL="18288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indent="-317500" lvl="4" marL="22860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indent="-317500" lvl="5" marL="27432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indent="-317500" lvl="6" marL="32004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indent="-317500" lvl="7" marL="36576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indent="-317500" lvl="8" marL="41148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da"/>
              <a:t>‹#›</a:t>
            </a:fld>
            <a:endParaRPr/>
          </a:p>
        </p:txBody>
      </p:sp>
      <p:sp>
        <p:nvSpPr>
          <p:cNvPr id="9" name="Google Shape;9;p1"/>
          <p:cNvSpPr/>
          <p:nvPr/>
        </p:nvSpPr>
        <p:spPr>
          <a:xfrm flipH="1">
            <a:off x="3309900" y="4749775"/>
            <a:ext cx="5834100" cy="393600"/>
          </a:xfrm>
          <a:prstGeom prst="rtTriangle">
            <a:avLst/>
          </a:prstGeom>
          <a:solidFill>
            <a:srgbClr val="2D5D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
          <p:cNvSpPr/>
          <p:nvPr/>
        </p:nvSpPr>
        <p:spPr>
          <a:xfrm>
            <a:off x="0" y="4749775"/>
            <a:ext cx="9144000" cy="3936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 name="Google Shape;11;p1"/>
          <p:cNvPicPr preferRelativeResize="0"/>
          <p:nvPr/>
        </p:nvPicPr>
        <p:blipFill>
          <a:blip r:embed="rId1">
            <a:alphaModFix/>
          </a:blip>
          <a:stretch>
            <a:fillRect/>
          </a:stretch>
        </p:blipFill>
        <p:spPr>
          <a:xfrm>
            <a:off x="8337490" y="98050"/>
            <a:ext cx="683668" cy="3936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1" Type="http://schemas.openxmlformats.org/officeDocument/2006/relationships/hyperlink" Target="https://www.kickstarter.com" TargetMode="External"/><Relationship Id="rId10" Type="http://schemas.openxmlformats.org/officeDocument/2006/relationships/hyperlink" Target="http://www.worthwild.com/" TargetMode="External"/><Relationship Id="rId12" Type="http://schemas.openxmlformats.org/officeDocument/2006/relationships/hyperlink" Target="https://www.booomerang.dk" TargetMode="External"/><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fundly.com/nonprofits-and-charity" TargetMode="External"/><Relationship Id="rId4" Type="http://schemas.openxmlformats.org/officeDocument/2006/relationships/hyperlink" Target="https://gogetfunding.com/category/charity-nonprofits/" TargetMode="External"/><Relationship Id="rId9" Type="http://schemas.openxmlformats.org/officeDocument/2006/relationships/hyperlink" Target="http://sunfunder.com/" TargetMode="External"/><Relationship Id="rId5" Type="http://schemas.openxmlformats.org/officeDocument/2006/relationships/hyperlink" Target="https://startsomegood.com/projects?category_id=9" TargetMode="External"/><Relationship Id="rId6" Type="http://schemas.openxmlformats.org/officeDocument/2006/relationships/hyperlink" Target="https://www.equitynet.com/browse-companies/energy-utilities/" TargetMode="External"/><Relationship Id="rId7" Type="http://schemas.openxmlformats.org/officeDocument/2006/relationships/hyperlink" Target="http://info.firstgiving.com/get-started-0/" TargetMode="External"/><Relationship Id="rId8" Type="http://schemas.openxmlformats.org/officeDocument/2006/relationships/hyperlink" Target="https://joinmosaic.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sp>
        <p:nvSpPr>
          <p:cNvPr id="65" name="Google Shape;65;p14"/>
          <p:cNvSpPr/>
          <p:nvPr/>
        </p:nvSpPr>
        <p:spPr>
          <a:xfrm>
            <a:off x="0" y="0"/>
            <a:ext cx="9152400" cy="5143500"/>
          </a:xfrm>
          <a:prstGeom prst="rect">
            <a:avLst/>
          </a:prstGeom>
          <a:solidFill>
            <a:srgbClr val="2D5D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6" name="Google Shape;66;p14"/>
          <p:cNvPicPr preferRelativeResize="0"/>
          <p:nvPr/>
        </p:nvPicPr>
        <p:blipFill>
          <a:blip r:embed="rId3">
            <a:alphaModFix/>
          </a:blip>
          <a:stretch>
            <a:fillRect/>
          </a:stretch>
        </p:blipFill>
        <p:spPr>
          <a:xfrm>
            <a:off x="292675" y="614100"/>
            <a:ext cx="6026752" cy="34076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Helvetica Neue"/>
              <a:buNone/>
            </a:pPr>
            <a:r>
              <a:rPr lang="da"/>
              <a:t>Finding Our Audience:</a:t>
            </a:r>
            <a:br>
              <a:rPr lang="da"/>
            </a:br>
            <a:r>
              <a:rPr lang="da"/>
              <a:t>What Problem Are We Solving?</a:t>
            </a:r>
            <a:endParaRPr/>
          </a:p>
        </p:txBody>
      </p:sp>
      <p:sp>
        <p:nvSpPr>
          <p:cNvPr id="118" name="Google Shape;118;p23"/>
          <p:cNvSpPr txBox="1"/>
          <p:nvPr>
            <p:ph idx="1" type="body"/>
          </p:nvPr>
        </p:nvSpPr>
        <p:spPr>
          <a:xfrm>
            <a:off x="536183" y="1879996"/>
            <a:ext cx="7886700" cy="32634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Clr>
                <a:schemeClr val="dk1"/>
              </a:buClr>
              <a:buSzPts val="1500"/>
              <a:buChar char="●"/>
            </a:pPr>
            <a:r>
              <a:rPr lang="da" sz="1500"/>
              <a:t>What problem is our company trying to solve?</a:t>
            </a:r>
            <a:endParaRPr/>
          </a:p>
          <a:p>
            <a:pPr indent="-171450" lvl="1" marL="520700" rtl="0" algn="l">
              <a:lnSpc>
                <a:spcPct val="90000"/>
              </a:lnSpc>
              <a:spcBef>
                <a:spcPts val="400"/>
              </a:spcBef>
              <a:spcAft>
                <a:spcPts val="0"/>
              </a:spcAft>
              <a:buClr>
                <a:schemeClr val="dk1"/>
              </a:buClr>
              <a:buSzPts val="1500"/>
              <a:buChar char="○"/>
            </a:pPr>
            <a:r>
              <a:rPr lang="da" sz="1500"/>
              <a:t>[Insert answer]</a:t>
            </a:r>
            <a:br>
              <a:rPr lang="da" sz="1500"/>
            </a:br>
            <a:endParaRPr sz="1500"/>
          </a:p>
          <a:p>
            <a:pPr indent="-171450" lvl="0" marL="177800" rtl="0" algn="l">
              <a:lnSpc>
                <a:spcPct val="90000"/>
              </a:lnSpc>
              <a:spcBef>
                <a:spcPts val="800"/>
              </a:spcBef>
              <a:spcAft>
                <a:spcPts val="0"/>
              </a:spcAft>
              <a:buClr>
                <a:schemeClr val="dk1"/>
              </a:buClr>
              <a:buSzPts val="1500"/>
              <a:buChar char="●"/>
            </a:pPr>
            <a:r>
              <a:rPr lang="da" sz="1500"/>
              <a:t>What are the pain points our customers are experiencing?</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63500" lvl="1" marL="520700" rtl="0" algn="l">
              <a:lnSpc>
                <a:spcPct val="90000"/>
              </a:lnSpc>
              <a:spcBef>
                <a:spcPts val="400"/>
              </a:spcBef>
              <a:spcAft>
                <a:spcPts val="1200"/>
              </a:spcAft>
              <a:buClr>
                <a:schemeClr val="dk1"/>
              </a:buClr>
              <a:buSzPts val="1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Helvetica Neue"/>
              <a:buNone/>
            </a:pPr>
            <a:r>
              <a:rPr lang="da"/>
              <a:t>Finding Our Audience:</a:t>
            </a:r>
            <a:br>
              <a:rPr lang="da"/>
            </a:br>
            <a:r>
              <a:rPr lang="da"/>
              <a:t>What Problem Are We Solving?</a:t>
            </a:r>
            <a:endParaRPr/>
          </a:p>
        </p:txBody>
      </p:sp>
      <p:sp>
        <p:nvSpPr>
          <p:cNvPr id="124" name="Google Shape;124;p24"/>
          <p:cNvSpPr txBox="1"/>
          <p:nvPr>
            <p:ph idx="1" type="body"/>
          </p:nvPr>
        </p:nvSpPr>
        <p:spPr>
          <a:xfrm>
            <a:off x="536183" y="1879996"/>
            <a:ext cx="7886700" cy="32634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Clr>
                <a:schemeClr val="dk1"/>
              </a:buClr>
              <a:buSzPts val="1500"/>
              <a:buChar char="●"/>
            </a:pPr>
            <a:r>
              <a:rPr lang="da" sz="1500"/>
              <a:t>What problem is our company trying to solve?</a:t>
            </a:r>
            <a:endParaRPr/>
          </a:p>
          <a:p>
            <a:pPr indent="-171450" lvl="1" marL="520700" rtl="0" algn="l">
              <a:lnSpc>
                <a:spcPct val="90000"/>
              </a:lnSpc>
              <a:spcBef>
                <a:spcPts val="400"/>
              </a:spcBef>
              <a:spcAft>
                <a:spcPts val="0"/>
              </a:spcAft>
              <a:buClr>
                <a:schemeClr val="dk1"/>
              </a:buClr>
              <a:buSzPts val="1500"/>
              <a:buChar char="○"/>
            </a:pPr>
            <a:r>
              <a:rPr lang="da" sz="1500"/>
              <a:t>[Insert answer]</a:t>
            </a:r>
            <a:br>
              <a:rPr lang="da" sz="1500"/>
            </a:br>
            <a:endParaRPr sz="1500"/>
          </a:p>
          <a:p>
            <a:pPr indent="-171450" lvl="0" marL="177800" rtl="0" algn="l">
              <a:lnSpc>
                <a:spcPct val="90000"/>
              </a:lnSpc>
              <a:spcBef>
                <a:spcPts val="800"/>
              </a:spcBef>
              <a:spcAft>
                <a:spcPts val="0"/>
              </a:spcAft>
              <a:buClr>
                <a:schemeClr val="dk1"/>
              </a:buClr>
              <a:buSzPts val="1500"/>
              <a:buChar char="●"/>
            </a:pPr>
            <a:r>
              <a:rPr lang="da" sz="1500"/>
              <a:t>What are the pain points our customers are experiencing?</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63500" lvl="1" marL="520700" rtl="0" algn="l">
              <a:lnSpc>
                <a:spcPct val="90000"/>
              </a:lnSpc>
              <a:spcBef>
                <a:spcPts val="400"/>
              </a:spcBef>
              <a:spcAft>
                <a:spcPts val="1200"/>
              </a:spcAft>
              <a:buClr>
                <a:schemeClr val="dk1"/>
              </a:buClr>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da"/>
              <a:t>Crowdfunding</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da"/>
              <a:t>“Get started with financial support from your peers”</a:t>
            </a:r>
            <a:endParaRPr/>
          </a:p>
        </p:txBody>
      </p:sp>
      <p:sp>
        <p:nvSpPr>
          <p:cNvPr id="73" name="Google Shape;73;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da"/>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100000"/>
              </a:lnSpc>
              <a:spcBef>
                <a:spcPts val="0"/>
              </a:spcBef>
              <a:spcAft>
                <a:spcPts val="0"/>
              </a:spcAft>
              <a:buClr>
                <a:schemeClr val="dk1"/>
              </a:buClr>
              <a:buSzPts val="1100"/>
              <a:buFont typeface="Arial"/>
              <a:buNone/>
            </a:pPr>
            <a:r>
              <a:rPr lang="da"/>
              <a:t>10 advices for using crowdfunding as a tool</a:t>
            </a:r>
            <a:endParaRPr/>
          </a:p>
        </p:txBody>
      </p:sp>
      <p:sp>
        <p:nvSpPr>
          <p:cNvPr id="79" name="Google Shape;79;p16"/>
          <p:cNvSpPr txBox="1"/>
          <p:nvPr>
            <p:ph idx="1" type="body"/>
          </p:nvPr>
        </p:nvSpPr>
        <p:spPr>
          <a:xfrm>
            <a:off x="536183" y="1430821"/>
            <a:ext cx="7886700" cy="3263400"/>
          </a:xfrm>
          <a:prstGeom prst="rect">
            <a:avLst/>
          </a:prstGeom>
          <a:noFill/>
          <a:ln>
            <a:noFill/>
          </a:ln>
        </p:spPr>
        <p:txBody>
          <a:bodyPr anchorCtr="0" anchor="t" bIns="34275" lIns="68575" spcFirstLastPara="1" rIns="68575" wrap="square" tIns="34275">
            <a:normAutofit fontScale="92500"/>
          </a:bodyPr>
          <a:lstStyle/>
          <a:p>
            <a:pPr indent="0" lvl="0" marL="0" rtl="0" algn="l">
              <a:lnSpc>
                <a:spcPct val="177800"/>
              </a:lnSpc>
              <a:spcBef>
                <a:spcPts val="0"/>
              </a:spcBef>
              <a:spcAft>
                <a:spcPts val="0"/>
              </a:spcAft>
              <a:buNone/>
            </a:pPr>
            <a:r>
              <a:rPr b="1" lang="da" sz="1400">
                <a:solidFill>
                  <a:srgbClr val="000000"/>
                </a:solidFill>
              </a:rPr>
              <a:t>1) </a:t>
            </a:r>
            <a:r>
              <a:rPr b="1" lang="da" sz="1400">
                <a:solidFill>
                  <a:srgbClr val="000000"/>
                </a:solidFill>
              </a:rPr>
              <a:t>Your project has to be inspiring and creating an impact in the world</a:t>
            </a:r>
            <a:endParaRPr b="1" sz="1400">
              <a:solidFill>
                <a:srgbClr val="000000"/>
              </a:solidFill>
            </a:endParaRPr>
          </a:p>
          <a:p>
            <a:pPr indent="0" lvl="0" marL="0" rtl="0" algn="l">
              <a:lnSpc>
                <a:spcPct val="177800"/>
              </a:lnSpc>
              <a:spcBef>
                <a:spcPts val="2300"/>
              </a:spcBef>
              <a:spcAft>
                <a:spcPts val="0"/>
              </a:spcAft>
              <a:buNone/>
            </a:pPr>
            <a:r>
              <a:rPr lang="da" sz="1400">
                <a:solidFill>
                  <a:srgbClr val="000000"/>
                </a:solidFill>
              </a:rPr>
              <a:t>It is very important to showcase your project and make potential supports understand the importance of, why you need their financial support to be able to move on with your project. </a:t>
            </a:r>
            <a:endParaRPr sz="1400">
              <a:solidFill>
                <a:srgbClr val="000000"/>
              </a:solidFill>
            </a:endParaRPr>
          </a:p>
          <a:p>
            <a:pPr indent="0" lvl="0" marL="0" rtl="0" algn="l">
              <a:lnSpc>
                <a:spcPct val="115000"/>
              </a:lnSpc>
              <a:spcBef>
                <a:spcPts val="2300"/>
              </a:spcBef>
              <a:spcAft>
                <a:spcPts val="0"/>
              </a:spcAft>
              <a:buNone/>
            </a:pPr>
            <a:r>
              <a:rPr b="1" lang="da" sz="1400">
                <a:solidFill>
                  <a:srgbClr val="000000"/>
                </a:solidFill>
              </a:rPr>
              <a:t>2) </a:t>
            </a:r>
            <a:r>
              <a:rPr b="1" lang="da" sz="1400">
                <a:solidFill>
                  <a:srgbClr val="000000"/>
                </a:solidFill>
              </a:rPr>
              <a:t>The credibility of your project is important</a:t>
            </a:r>
            <a:endParaRPr b="1" sz="1400">
              <a:solidFill>
                <a:srgbClr val="000000"/>
              </a:solidFill>
            </a:endParaRPr>
          </a:p>
          <a:p>
            <a:pPr indent="0" lvl="0" marL="0" rtl="0" algn="l">
              <a:lnSpc>
                <a:spcPct val="115000"/>
              </a:lnSpc>
              <a:spcBef>
                <a:spcPts val="1200"/>
              </a:spcBef>
              <a:spcAft>
                <a:spcPts val="0"/>
              </a:spcAft>
              <a:buNone/>
            </a:pPr>
            <a:r>
              <a:rPr lang="da" sz="1400">
                <a:solidFill>
                  <a:srgbClr val="000000"/>
                </a:solidFill>
              </a:rPr>
              <a:t>It is very important that your project is credible if you want others to support it. The project has to be easy understandable; what is your project and how can financial support help you move on.</a:t>
            </a:r>
            <a:endParaRPr sz="1400">
              <a:solidFill>
                <a:srgbClr val="000000"/>
              </a:solidFill>
            </a:endParaRPr>
          </a:p>
          <a:p>
            <a:pPr indent="0" lvl="1" marL="457200" rtl="0" algn="l">
              <a:lnSpc>
                <a:spcPct val="90000"/>
              </a:lnSpc>
              <a:spcBef>
                <a:spcPts val="1200"/>
              </a:spcBef>
              <a:spcAft>
                <a:spcPts val="1200"/>
              </a:spcAft>
              <a:buClr>
                <a:schemeClr val="dk1"/>
              </a:buClr>
              <a:buSzPct val="128571"/>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idx="1" type="body"/>
          </p:nvPr>
        </p:nvSpPr>
        <p:spPr>
          <a:xfrm>
            <a:off x="628658" y="940046"/>
            <a:ext cx="7886700" cy="3263400"/>
          </a:xfrm>
          <a:prstGeom prst="rect">
            <a:avLst/>
          </a:prstGeom>
          <a:noFill/>
          <a:ln>
            <a:noFill/>
          </a:ln>
        </p:spPr>
        <p:txBody>
          <a:bodyPr anchorCtr="0" anchor="t" bIns="34275" lIns="68575" spcFirstLastPara="1" rIns="68575" wrap="square" tIns="34275">
            <a:normAutofit/>
          </a:bodyPr>
          <a:lstStyle/>
          <a:p>
            <a:pPr indent="0" lvl="0" marL="0" rtl="0" algn="l">
              <a:lnSpc>
                <a:spcPct val="100000"/>
              </a:lnSpc>
              <a:spcBef>
                <a:spcPts val="0"/>
              </a:spcBef>
              <a:spcAft>
                <a:spcPts val="0"/>
              </a:spcAft>
              <a:buClr>
                <a:schemeClr val="dk1"/>
              </a:buClr>
              <a:buSzPts val="1100"/>
              <a:buNone/>
            </a:pPr>
            <a:r>
              <a:rPr b="1" lang="da" sz="1200">
                <a:solidFill>
                  <a:srgbClr val="000000"/>
                </a:solidFill>
              </a:rPr>
              <a:t>3) Showcase what you seek financial support to</a:t>
            </a:r>
            <a:endParaRPr b="1" sz="1200">
              <a:solidFill>
                <a:srgbClr val="000000"/>
              </a:solidFill>
            </a:endParaRPr>
          </a:p>
          <a:p>
            <a:pPr indent="0" lvl="0" marL="0" rtl="0" algn="l">
              <a:lnSpc>
                <a:spcPct val="100000"/>
              </a:lnSpc>
              <a:spcBef>
                <a:spcPts val="1200"/>
              </a:spcBef>
              <a:spcAft>
                <a:spcPts val="0"/>
              </a:spcAft>
              <a:buClr>
                <a:schemeClr val="dk1"/>
              </a:buClr>
              <a:buSzPts val="1100"/>
              <a:buFont typeface="Arial"/>
              <a:buNone/>
            </a:pPr>
            <a:r>
              <a:rPr lang="da" sz="1200">
                <a:solidFill>
                  <a:srgbClr val="000000"/>
                </a:solidFill>
              </a:rPr>
              <a:t>Be concrete in what you are seeking financial support to and what the money will be spend on. Create a visible budget for the project and share it on your crowdfunding application for everyone to see in terms of what precisely the money will be spend on. </a:t>
            </a:r>
            <a:endParaRPr sz="1200">
              <a:solidFill>
                <a:srgbClr val="000000"/>
              </a:solidFill>
            </a:endParaRPr>
          </a:p>
          <a:p>
            <a:pPr indent="0" lvl="0" marL="0" rtl="0" algn="l">
              <a:lnSpc>
                <a:spcPct val="100000"/>
              </a:lnSpc>
              <a:spcBef>
                <a:spcPts val="1200"/>
              </a:spcBef>
              <a:spcAft>
                <a:spcPts val="0"/>
              </a:spcAft>
              <a:buClr>
                <a:schemeClr val="dk1"/>
              </a:buClr>
              <a:buSzPts val="1100"/>
              <a:buFont typeface="Arial"/>
              <a:buNone/>
            </a:pPr>
            <a:r>
              <a:rPr lang="da" sz="1200">
                <a:solidFill>
                  <a:srgbClr val="000000"/>
                </a:solidFill>
              </a:rPr>
              <a:t>People will usually support a project if the budget is tangible. </a:t>
            </a:r>
            <a:endParaRPr sz="1200">
              <a:solidFill>
                <a:srgbClr val="000000"/>
              </a:solidFill>
            </a:endParaRPr>
          </a:p>
          <a:p>
            <a:pPr indent="0" lvl="0" marL="0" rtl="0" algn="l">
              <a:lnSpc>
                <a:spcPct val="100000"/>
              </a:lnSpc>
              <a:spcBef>
                <a:spcPts val="1200"/>
              </a:spcBef>
              <a:spcAft>
                <a:spcPts val="0"/>
              </a:spcAft>
              <a:buClr>
                <a:schemeClr val="dk1"/>
              </a:buClr>
              <a:buSzPts val="1100"/>
              <a:buNone/>
            </a:pPr>
            <a:r>
              <a:t/>
            </a:r>
            <a:endParaRPr sz="1200">
              <a:solidFill>
                <a:srgbClr val="000000"/>
              </a:solidFill>
            </a:endParaRPr>
          </a:p>
          <a:p>
            <a:pPr indent="0" lvl="0" marL="0" rtl="0" algn="l">
              <a:lnSpc>
                <a:spcPct val="100000"/>
              </a:lnSpc>
              <a:spcBef>
                <a:spcPts val="2300"/>
              </a:spcBef>
              <a:spcAft>
                <a:spcPts val="0"/>
              </a:spcAft>
              <a:buClr>
                <a:schemeClr val="dk1"/>
              </a:buClr>
              <a:buSzPts val="1100"/>
              <a:buFont typeface="Arial"/>
              <a:buNone/>
            </a:pPr>
            <a:r>
              <a:rPr b="1" lang="da" sz="1200">
                <a:solidFill>
                  <a:srgbClr val="000000"/>
                </a:solidFill>
              </a:rPr>
              <a:t>4) </a:t>
            </a:r>
            <a:r>
              <a:rPr b="1" lang="da" sz="1200">
                <a:solidFill>
                  <a:srgbClr val="000000"/>
                </a:solidFill>
                <a:highlight>
                  <a:schemeClr val="lt1"/>
                </a:highlight>
              </a:rPr>
              <a:t>Offer unique rewards</a:t>
            </a:r>
            <a:endParaRPr b="1" sz="1200">
              <a:solidFill>
                <a:srgbClr val="000000"/>
              </a:solidFill>
              <a:highlight>
                <a:schemeClr val="lt1"/>
              </a:highlight>
            </a:endParaRPr>
          </a:p>
          <a:p>
            <a:pPr indent="0" lvl="0" marL="0" rtl="0" algn="l">
              <a:lnSpc>
                <a:spcPct val="100000"/>
              </a:lnSpc>
              <a:spcBef>
                <a:spcPts val="2300"/>
              </a:spcBef>
              <a:spcAft>
                <a:spcPts val="2300"/>
              </a:spcAft>
              <a:buClr>
                <a:schemeClr val="dk1"/>
              </a:buClr>
              <a:buSzPts val="1100"/>
              <a:buFont typeface="Arial"/>
              <a:buNone/>
            </a:pPr>
            <a:r>
              <a:rPr lang="da" sz="1200">
                <a:solidFill>
                  <a:srgbClr val="000000"/>
                </a:solidFill>
                <a:highlight>
                  <a:schemeClr val="lt1"/>
                </a:highlight>
              </a:rPr>
              <a:t>Think outside the box on creating rewards for your supports when they support your project. For instance this could be a prototype of your product or service, or maybe the financial supporter will get access to certain discounts when your product or service is up and running.</a:t>
            </a:r>
            <a:endParaRPr sz="1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idx="1" type="body"/>
          </p:nvPr>
        </p:nvSpPr>
        <p:spPr>
          <a:xfrm>
            <a:off x="443708" y="349946"/>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b="1" lang="da" sz="1200">
                <a:solidFill>
                  <a:srgbClr val="000000"/>
                </a:solidFill>
              </a:rPr>
              <a:t>5) Explain how crowdfunding works</a:t>
            </a:r>
            <a:endParaRPr b="1" sz="1200">
              <a:solidFill>
                <a:srgbClr val="000000"/>
              </a:solidFill>
            </a:endParaRPr>
          </a:p>
          <a:p>
            <a:pPr indent="0" lvl="0" marL="0" rtl="0" algn="l">
              <a:lnSpc>
                <a:spcPct val="166700"/>
              </a:lnSpc>
              <a:spcBef>
                <a:spcPts val="1200"/>
              </a:spcBef>
              <a:spcAft>
                <a:spcPts val="0"/>
              </a:spcAft>
              <a:buClr>
                <a:schemeClr val="dk1"/>
              </a:buClr>
              <a:buSzPts val="1100"/>
              <a:buFont typeface="Arial"/>
              <a:buNone/>
            </a:pPr>
            <a:r>
              <a:rPr lang="da" sz="1200">
                <a:solidFill>
                  <a:srgbClr val="000000"/>
                </a:solidFill>
                <a:highlight>
                  <a:schemeClr val="lt1"/>
                </a:highlight>
              </a:rPr>
              <a:t>Crowdfunding is still quite new to many danes and therefore you might need to guide your potential financial supporter on what crowdfunding is and why you are choosing this tool to be able to move on with your project.</a:t>
            </a:r>
            <a:endParaRPr sz="1200">
              <a:solidFill>
                <a:srgbClr val="000000"/>
              </a:solidFill>
              <a:highlight>
                <a:schemeClr val="lt1"/>
              </a:highlight>
            </a:endParaRPr>
          </a:p>
          <a:p>
            <a:pPr indent="0" lvl="0" marL="0" rtl="0" algn="l">
              <a:lnSpc>
                <a:spcPct val="166700"/>
              </a:lnSpc>
              <a:spcBef>
                <a:spcPts val="0"/>
              </a:spcBef>
              <a:spcAft>
                <a:spcPts val="0"/>
              </a:spcAft>
              <a:buClr>
                <a:schemeClr val="dk1"/>
              </a:buClr>
              <a:buSzPts val="1100"/>
              <a:buFont typeface="Arial"/>
              <a:buNone/>
            </a:pPr>
            <a:r>
              <a:rPr b="1" lang="da" sz="1200">
                <a:solidFill>
                  <a:srgbClr val="000000"/>
                </a:solidFill>
                <a:highlight>
                  <a:schemeClr val="lt1"/>
                </a:highlight>
              </a:rPr>
              <a:t>6) Get people to join from the beginning of your crowdfunding campaign</a:t>
            </a:r>
            <a:endParaRPr b="1" sz="1200">
              <a:solidFill>
                <a:srgbClr val="000000"/>
              </a:solidFill>
              <a:highlight>
                <a:schemeClr val="lt1"/>
              </a:highlight>
            </a:endParaRPr>
          </a:p>
          <a:p>
            <a:pPr indent="0" lvl="0" marL="0" rtl="0" algn="l">
              <a:lnSpc>
                <a:spcPct val="166700"/>
              </a:lnSpc>
              <a:spcBef>
                <a:spcPts val="0"/>
              </a:spcBef>
              <a:spcAft>
                <a:spcPts val="0"/>
              </a:spcAft>
              <a:buClr>
                <a:schemeClr val="dk1"/>
              </a:buClr>
              <a:buSzPts val="1100"/>
              <a:buFont typeface="Arial"/>
              <a:buNone/>
            </a:pPr>
            <a:r>
              <a:rPr lang="da" sz="1200">
                <a:solidFill>
                  <a:srgbClr val="000000"/>
                </a:solidFill>
                <a:highlight>
                  <a:schemeClr val="lt1"/>
                </a:highlight>
              </a:rPr>
              <a:t>Give your friends and family a heads up on your new crowdfunding campaign. Use the opportunity to get financial support from them to make the campaign flow from the beginning to show potential, financial supporters that your project is worth supporting.</a:t>
            </a:r>
            <a:endParaRPr sz="1200">
              <a:solidFill>
                <a:srgbClr val="000000"/>
              </a:solidFill>
              <a:highlight>
                <a:schemeClr val="lt1"/>
              </a:highlight>
            </a:endParaRPr>
          </a:p>
          <a:p>
            <a:pPr indent="0" lvl="0" marL="0" rtl="0" algn="l">
              <a:lnSpc>
                <a:spcPct val="166700"/>
              </a:lnSpc>
              <a:spcBef>
                <a:spcPts val="0"/>
              </a:spcBef>
              <a:spcAft>
                <a:spcPts val="0"/>
              </a:spcAft>
              <a:buClr>
                <a:schemeClr val="dk1"/>
              </a:buClr>
              <a:buSzPts val="1100"/>
              <a:buFont typeface="Arial"/>
              <a:buNone/>
            </a:pPr>
            <a:r>
              <a:rPr b="1" lang="da" sz="1200">
                <a:solidFill>
                  <a:srgbClr val="000000"/>
                </a:solidFill>
                <a:highlight>
                  <a:schemeClr val="lt1"/>
                </a:highlight>
              </a:rPr>
              <a:t>7) Keep your boilers cooking</a:t>
            </a:r>
            <a:endParaRPr b="1" sz="1200">
              <a:solidFill>
                <a:srgbClr val="000000"/>
              </a:solidFill>
              <a:highlight>
                <a:schemeClr val="lt1"/>
              </a:highlight>
            </a:endParaRPr>
          </a:p>
          <a:p>
            <a:pPr indent="0" lvl="0" marL="0" rtl="0" algn="l">
              <a:lnSpc>
                <a:spcPct val="166700"/>
              </a:lnSpc>
              <a:spcBef>
                <a:spcPts val="0"/>
              </a:spcBef>
              <a:spcAft>
                <a:spcPts val="0"/>
              </a:spcAft>
              <a:buClr>
                <a:schemeClr val="dk1"/>
              </a:buClr>
              <a:buSzPts val="1100"/>
              <a:buFont typeface="Arial"/>
              <a:buNone/>
            </a:pPr>
            <a:r>
              <a:rPr lang="da" sz="1200">
                <a:solidFill>
                  <a:srgbClr val="000000"/>
                </a:solidFill>
                <a:highlight>
                  <a:schemeClr val="lt1"/>
                </a:highlight>
              </a:rPr>
              <a:t>Make sure to keep your crowdfunding campaign alive for people to find it. It is not enough to create your crowdfunding campaign, it has to be alive with you creating awareness of it while it is running, For instance you can use: newsletters, social media, press releases ór events, where you make the crowdfunding campaign visible from beginning to end with statuses on the crowdfunding campaign during the time it is running.</a:t>
            </a:r>
            <a:endParaRPr sz="12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idx="1" type="body"/>
          </p:nvPr>
        </p:nvSpPr>
        <p:spPr>
          <a:xfrm>
            <a:off x="628658" y="940046"/>
            <a:ext cx="7886700" cy="3263400"/>
          </a:xfrm>
          <a:prstGeom prst="rect">
            <a:avLst/>
          </a:prstGeom>
          <a:noFill/>
          <a:ln>
            <a:noFill/>
          </a:ln>
        </p:spPr>
        <p:txBody>
          <a:bodyPr anchorCtr="0" anchor="t" bIns="34275" lIns="68575" spcFirstLastPara="1" rIns="68575" wrap="square" tIns="34275">
            <a:normAutofit fontScale="70000" lnSpcReduction="20000"/>
          </a:bodyPr>
          <a:lstStyle/>
          <a:p>
            <a:pPr indent="0" lvl="0" marL="0" rtl="0" algn="l">
              <a:lnSpc>
                <a:spcPct val="115000"/>
              </a:lnSpc>
              <a:spcBef>
                <a:spcPts val="0"/>
              </a:spcBef>
              <a:spcAft>
                <a:spcPts val="0"/>
              </a:spcAft>
              <a:buClr>
                <a:schemeClr val="dk1"/>
              </a:buClr>
              <a:buSzPct val="61111"/>
              <a:buFont typeface="Arial"/>
              <a:buNone/>
            </a:pPr>
            <a:r>
              <a:rPr b="1" lang="da">
                <a:solidFill>
                  <a:srgbClr val="000000"/>
                </a:solidFill>
              </a:rPr>
              <a:t>8) Remind people to support your crowdfunding campaign</a:t>
            </a:r>
            <a:endParaRPr b="1">
              <a:solidFill>
                <a:srgbClr val="000000"/>
              </a:solidFill>
            </a:endParaRPr>
          </a:p>
          <a:p>
            <a:pPr indent="0" lvl="0" marL="0" rtl="0" algn="l">
              <a:lnSpc>
                <a:spcPct val="115000"/>
              </a:lnSpc>
              <a:spcBef>
                <a:spcPts val="1200"/>
              </a:spcBef>
              <a:spcAft>
                <a:spcPts val="0"/>
              </a:spcAft>
              <a:buClr>
                <a:schemeClr val="dk1"/>
              </a:buClr>
              <a:buSzPct val="61111"/>
              <a:buFont typeface="Arial"/>
              <a:buNone/>
            </a:pPr>
            <a:r>
              <a:rPr lang="da">
                <a:solidFill>
                  <a:srgbClr val="000000"/>
                </a:solidFill>
              </a:rPr>
              <a:t>It is very important to remind people again again to support your crowdfunding campaign. It might seem transgressive and like spamming people but awareness of your crowdfunding campaign is important to get people to do a financial donation to your project.</a:t>
            </a:r>
            <a:endParaRPr>
              <a:solidFill>
                <a:srgbClr val="000000"/>
              </a:solidFill>
            </a:endParaRPr>
          </a:p>
          <a:p>
            <a:pPr indent="0" lvl="0" marL="0" rtl="0" algn="l">
              <a:lnSpc>
                <a:spcPct val="115000"/>
              </a:lnSpc>
              <a:spcBef>
                <a:spcPts val="1200"/>
              </a:spcBef>
              <a:spcAft>
                <a:spcPts val="0"/>
              </a:spcAft>
              <a:buClr>
                <a:schemeClr val="dk1"/>
              </a:buClr>
              <a:buSzPct val="61111"/>
              <a:buFont typeface="Arial"/>
              <a:buNone/>
            </a:pPr>
            <a:r>
              <a:rPr b="1" lang="da">
                <a:solidFill>
                  <a:srgbClr val="000000"/>
                </a:solidFill>
              </a:rPr>
              <a:t>9) Follow up on your crowdfunding campaign</a:t>
            </a:r>
            <a:endParaRPr b="1">
              <a:solidFill>
                <a:srgbClr val="000000"/>
              </a:solidFill>
            </a:endParaRPr>
          </a:p>
          <a:p>
            <a:pPr indent="0" lvl="0" marL="0" rtl="0" algn="l">
              <a:lnSpc>
                <a:spcPct val="115000"/>
              </a:lnSpc>
              <a:spcBef>
                <a:spcPts val="1200"/>
              </a:spcBef>
              <a:spcAft>
                <a:spcPts val="0"/>
              </a:spcAft>
              <a:buClr>
                <a:schemeClr val="dk1"/>
              </a:buClr>
              <a:buSzPct val="61111"/>
              <a:buFont typeface="Arial"/>
              <a:buNone/>
            </a:pPr>
            <a:r>
              <a:rPr lang="da">
                <a:solidFill>
                  <a:srgbClr val="000000"/>
                </a:solidFill>
              </a:rPr>
              <a:t>Crowdfunding campaigns are very much about relations. You will create a relation based on interest and trust to the people supporting your project. Show your financial supports the progress of your crowdfunding campaign and thank them for their support.</a:t>
            </a:r>
            <a:endParaRPr>
              <a:solidFill>
                <a:srgbClr val="000000"/>
              </a:solidFill>
            </a:endParaRPr>
          </a:p>
          <a:p>
            <a:pPr indent="0" lvl="0" marL="0" rtl="0" algn="l">
              <a:lnSpc>
                <a:spcPct val="115000"/>
              </a:lnSpc>
              <a:spcBef>
                <a:spcPts val="1200"/>
              </a:spcBef>
              <a:spcAft>
                <a:spcPts val="0"/>
              </a:spcAft>
              <a:buClr>
                <a:schemeClr val="dk1"/>
              </a:buClr>
              <a:buSzPct val="61111"/>
              <a:buFont typeface="Arial"/>
              <a:buNone/>
            </a:pPr>
            <a:r>
              <a:rPr b="1" lang="da">
                <a:solidFill>
                  <a:srgbClr val="000000"/>
                </a:solidFill>
              </a:rPr>
              <a:t>10) It is not all about money</a:t>
            </a:r>
            <a:endParaRPr b="1">
              <a:solidFill>
                <a:srgbClr val="000000"/>
              </a:solidFill>
            </a:endParaRPr>
          </a:p>
          <a:p>
            <a:pPr indent="0" lvl="0" marL="0" rtl="0" algn="l">
              <a:lnSpc>
                <a:spcPct val="115000"/>
              </a:lnSpc>
              <a:spcBef>
                <a:spcPts val="1200"/>
              </a:spcBef>
              <a:spcAft>
                <a:spcPts val="1200"/>
              </a:spcAft>
              <a:buClr>
                <a:schemeClr val="dk1"/>
              </a:buClr>
              <a:buSzPct val="61111"/>
              <a:buFont typeface="Arial"/>
              <a:buNone/>
            </a:pPr>
            <a:r>
              <a:rPr lang="da">
                <a:solidFill>
                  <a:srgbClr val="000000"/>
                </a:solidFill>
              </a:rPr>
              <a:t>You can learn a lot about your project by looking at what people highlights when they recommend others to support your project. Simultaneously, you will experience a chance to receive feedback and knowhow from people, who might have chosen not to financially support your project. </a:t>
            </a:r>
            <a:endParaRPr>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Helvetica Neue"/>
              <a:buNone/>
            </a:pPr>
            <a:r>
              <a:rPr lang="da"/>
              <a:t>Ways to do Crowdfunding</a:t>
            </a:r>
            <a:endParaRPr/>
          </a:p>
        </p:txBody>
      </p:sp>
      <p:sp>
        <p:nvSpPr>
          <p:cNvPr id="100" name="Google Shape;100;p20"/>
          <p:cNvSpPr txBox="1"/>
          <p:nvPr>
            <p:ph idx="1" type="body"/>
          </p:nvPr>
        </p:nvSpPr>
        <p:spPr>
          <a:xfrm>
            <a:off x="536183" y="1522321"/>
            <a:ext cx="7886700" cy="3263400"/>
          </a:xfrm>
          <a:prstGeom prst="rect">
            <a:avLst/>
          </a:prstGeom>
          <a:noFill/>
          <a:ln>
            <a:noFill/>
          </a:ln>
        </p:spPr>
        <p:txBody>
          <a:bodyPr anchorCtr="0" anchor="t" bIns="34275" lIns="68575" spcFirstLastPara="1" rIns="68575" wrap="square" tIns="34275">
            <a:normAutofit/>
          </a:bodyPr>
          <a:lstStyle/>
          <a:p>
            <a:pPr indent="-342900" lvl="0" marL="457200" rtl="0" algn="l">
              <a:lnSpc>
                <a:spcPct val="115000"/>
              </a:lnSpc>
              <a:spcBef>
                <a:spcPts val="0"/>
              </a:spcBef>
              <a:spcAft>
                <a:spcPts val="0"/>
              </a:spcAft>
              <a:buClr>
                <a:srgbClr val="000000"/>
              </a:buClr>
              <a:buSzPts val="1800"/>
              <a:buFont typeface="Montserrat"/>
              <a:buAutoNum type="arabicParenR"/>
            </a:pPr>
            <a:r>
              <a:rPr lang="da">
                <a:solidFill>
                  <a:srgbClr val="000000"/>
                </a:solidFill>
              </a:rPr>
              <a:t>Donation-based crowdfunding</a:t>
            </a:r>
            <a:endParaRPr>
              <a:solidFill>
                <a:srgbClr val="000000"/>
              </a:solidFill>
            </a:endParaRPr>
          </a:p>
          <a:p>
            <a:pPr indent="-317500" lvl="1" marL="914400" rtl="0" algn="l">
              <a:lnSpc>
                <a:spcPct val="115000"/>
              </a:lnSpc>
              <a:spcBef>
                <a:spcPts val="0"/>
              </a:spcBef>
              <a:spcAft>
                <a:spcPts val="0"/>
              </a:spcAft>
              <a:buClr>
                <a:srgbClr val="000000"/>
              </a:buClr>
              <a:buSzPts val="1400"/>
              <a:buFont typeface="Montserrat"/>
              <a:buAutoNum type="alphaLcParenR"/>
            </a:pPr>
            <a:r>
              <a:rPr lang="da">
                <a:solidFill>
                  <a:srgbClr val="000000"/>
                </a:solidFill>
              </a:rPr>
              <a:t>No expectation from the investor on compensation</a:t>
            </a:r>
            <a:endParaRPr>
              <a:solidFill>
                <a:srgbClr val="000000"/>
              </a:solidFill>
            </a:endParaRPr>
          </a:p>
          <a:p>
            <a:pPr indent="-342900" lvl="0" marL="457200" rtl="0" algn="l">
              <a:lnSpc>
                <a:spcPct val="115000"/>
              </a:lnSpc>
              <a:spcBef>
                <a:spcPts val="0"/>
              </a:spcBef>
              <a:spcAft>
                <a:spcPts val="0"/>
              </a:spcAft>
              <a:buClr>
                <a:srgbClr val="000000"/>
              </a:buClr>
              <a:buSzPts val="1800"/>
              <a:buFont typeface="Montserrat"/>
              <a:buAutoNum type="arabicParenR"/>
            </a:pPr>
            <a:r>
              <a:rPr lang="da">
                <a:solidFill>
                  <a:srgbClr val="000000"/>
                </a:solidFill>
              </a:rPr>
              <a:t>Lending-based crowdfunding</a:t>
            </a:r>
            <a:endParaRPr>
              <a:solidFill>
                <a:srgbClr val="000000"/>
              </a:solidFill>
            </a:endParaRPr>
          </a:p>
          <a:p>
            <a:pPr indent="-317500" lvl="1" marL="914400" rtl="0" algn="l">
              <a:lnSpc>
                <a:spcPct val="115000"/>
              </a:lnSpc>
              <a:spcBef>
                <a:spcPts val="0"/>
              </a:spcBef>
              <a:spcAft>
                <a:spcPts val="0"/>
              </a:spcAft>
              <a:buClr>
                <a:srgbClr val="000000"/>
              </a:buClr>
              <a:buSzPts val="1400"/>
              <a:buFont typeface="Montserrat"/>
              <a:buAutoNum type="alphaLcParenR"/>
            </a:pPr>
            <a:r>
              <a:rPr lang="da">
                <a:solidFill>
                  <a:srgbClr val="000000"/>
                </a:solidFill>
              </a:rPr>
              <a:t>Expectation from the investor to get their initial investment back</a:t>
            </a:r>
            <a:endParaRPr>
              <a:solidFill>
                <a:srgbClr val="000000"/>
              </a:solidFill>
            </a:endParaRPr>
          </a:p>
          <a:p>
            <a:pPr indent="-342900" lvl="0" marL="457200" rtl="0" algn="l">
              <a:lnSpc>
                <a:spcPct val="115000"/>
              </a:lnSpc>
              <a:spcBef>
                <a:spcPts val="0"/>
              </a:spcBef>
              <a:spcAft>
                <a:spcPts val="0"/>
              </a:spcAft>
              <a:buClr>
                <a:srgbClr val="000000"/>
              </a:buClr>
              <a:buSzPts val="1800"/>
              <a:buFont typeface="Montserrat"/>
              <a:buAutoNum type="arabicParenR"/>
            </a:pPr>
            <a:r>
              <a:rPr lang="da">
                <a:solidFill>
                  <a:srgbClr val="000000"/>
                </a:solidFill>
              </a:rPr>
              <a:t>Reward-based crowdfunding</a:t>
            </a:r>
            <a:endParaRPr>
              <a:solidFill>
                <a:srgbClr val="000000"/>
              </a:solidFill>
            </a:endParaRPr>
          </a:p>
          <a:p>
            <a:pPr indent="-317500" lvl="1" marL="914400" rtl="0" algn="l">
              <a:lnSpc>
                <a:spcPct val="115000"/>
              </a:lnSpc>
              <a:spcBef>
                <a:spcPts val="0"/>
              </a:spcBef>
              <a:spcAft>
                <a:spcPts val="0"/>
              </a:spcAft>
              <a:buClr>
                <a:srgbClr val="000000"/>
              </a:buClr>
              <a:buSzPts val="1400"/>
              <a:buFont typeface="Montserrat"/>
              <a:buAutoNum type="alphaLcParenR"/>
            </a:pPr>
            <a:r>
              <a:rPr lang="da">
                <a:solidFill>
                  <a:srgbClr val="000000"/>
                </a:solidFill>
              </a:rPr>
              <a:t>Expectation from the investor to receive a non-financial return</a:t>
            </a:r>
            <a:endParaRPr>
              <a:solidFill>
                <a:srgbClr val="000000"/>
              </a:solidFill>
            </a:endParaRPr>
          </a:p>
          <a:p>
            <a:pPr indent="-342900" lvl="0" marL="457200" rtl="0" algn="l">
              <a:lnSpc>
                <a:spcPct val="115000"/>
              </a:lnSpc>
              <a:spcBef>
                <a:spcPts val="0"/>
              </a:spcBef>
              <a:spcAft>
                <a:spcPts val="0"/>
              </a:spcAft>
              <a:buClr>
                <a:srgbClr val="000000"/>
              </a:buClr>
              <a:buSzPts val="1800"/>
              <a:buFont typeface="Montserrat"/>
              <a:buAutoNum type="arabicParenR"/>
            </a:pPr>
            <a:r>
              <a:rPr lang="da">
                <a:solidFill>
                  <a:srgbClr val="000000"/>
                </a:solidFill>
              </a:rPr>
              <a:t>Equity-based crowdfunding</a:t>
            </a:r>
            <a:endParaRPr>
              <a:solidFill>
                <a:srgbClr val="000000"/>
              </a:solidFill>
            </a:endParaRPr>
          </a:p>
          <a:p>
            <a:pPr indent="-317500" lvl="1" marL="914400" rtl="0" algn="l">
              <a:lnSpc>
                <a:spcPct val="115000"/>
              </a:lnSpc>
              <a:spcBef>
                <a:spcPts val="0"/>
              </a:spcBef>
              <a:spcAft>
                <a:spcPts val="0"/>
              </a:spcAft>
              <a:buClr>
                <a:srgbClr val="000000"/>
              </a:buClr>
              <a:buSzPts val="1400"/>
              <a:buFont typeface="Montserrat"/>
              <a:buAutoNum type="alphaLcParenR"/>
            </a:pPr>
            <a:r>
              <a:rPr lang="da">
                <a:solidFill>
                  <a:srgbClr val="000000"/>
                </a:solidFill>
              </a:rPr>
              <a:t>The investment is in return for the income engendered by the project or in a share of the profits</a:t>
            </a:r>
            <a:endParaRPr sz="1500">
              <a:solidFill>
                <a:srgbClr val="000000"/>
              </a:solidFill>
            </a:endParaRPr>
          </a:p>
          <a:p>
            <a:pPr indent="-63500" lvl="1" marL="520700" rtl="0" algn="l">
              <a:lnSpc>
                <a:spcPct val="90000"/>
              </a:lnSpc>
              <a:spcBef>
                <a:spcPts val="1200"/>
              </a:spcBef>
              <a:spcAft>
                <a:spcPts val="1200"/>
              </a:spcAft>
              <a:buClr>
                <a:schemeClr val="dk1"/>
              </a:buClr>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100000"/>
              </a:lnSpc>
              <a:spcBef>
                <a:spcPts val="0"/>
              </a:spcBef>
              <a:spcAft>
                <a:spcPts val="0"/>
              </a:spcAft>
              <a:buClr>
                <a:schemeClr val="dk1"/>
              </a:buClr>
              <a:buSzPts val="1100"/>
              <a:buFont typeface="Arial"/>
              <a:buNone/>
            </a:pPr>
            <a:r>
              <a:rPr lang="da"/>
              <a:t>A selection of existing Crowdfunding platforms</a:t>
            </a:r>
            <a:endParaRPr/>
          </a:p>
        </p:txBody>
      </p:sp>
      <p:sp>
        <p:nvSpPr>
          <p:cNvPr id="106" name="Google Shape;106;p21"/>
          <p:cNvSpPr txBox="1"/>
          <p:nvPr>
            <p:ph idx="1" type="body"/>
          </p:nvPr>
        </p:nvSpPr>
        <p:spPr>
          <a:xfrm>
            <a:off x="536183" y="1879996"/>
            <a:ext cx="7886700" cy="3263400"/>
          </a:xfrm>
          <a:prstGeom prst="rect">
            <a:avLst/>
          </a:prstGeom>
          <a:noFill/>
          <a:ln>
            <a:noFill/>
          </a:ln>
        </p:spPr>
        <p:txBody>
          <a:bodyPr anchorCtr="0" anchor="t" bIns="34275" lIns="68575" spcFirstLastPara="1" rIns="68575" wrap="square" tIns="34275">
            <a:normAutofit/>
          </a:bodyPr>
          <a:lstStyle/>
          <a:p>
            <a:pPr indent="-311150" lvl="0" marL="457200" marR="215900" rtl="0" algn="l">
              <a:lnSpc>
                <a:spcPct val="115000"/>
              </a:lnSpc>
              <a:spcBef>
                <a:spcPts val="1500"/>
              </a:spcBef>
              <a:spcAft>
                <a:spcPts val="0"/>
              </a:spcAft>
              <a:buClr>
                <a:srgbClr val="000000"/>
              </a:buClr>
              <a:buSzPts val="1300"/>
              <a:buFont typeface="Arial"/>
              <a:buChar char="●"/>
            </a:pPr>
            <a:r>
              <a:rPr lang="da" sz="1300">
                <a:solidFill>
                  <a:srgbClr val="000000"/>
                </a:solidFill>
                <a:latin typeface="Arial"/>
                <a:ea typeface="Arial"/>
                <a:cs typeface="Arial"/>
                <a:sym typeface="Arial"/>
              </a:rPr>
              <a:t>Indiegogo</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3">
                  <a:extLst>
                    <a:ext uri="{A12FA001-AC4F-418D-AE19-62706E023703}">
                      <ahyp:hlinkClr val="tx"/>
                    </a:ext>
                  </a:extLst>
                </a:hlinkClick>
              </a:rPr>
              <a:t>Fundly</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4">
                  <a:extLst>
                    <a:ext uri="{A12FA001-AC4F-418D-AE19-62706E023703}">
                      <ahyp:hlinkClr val="tx"/>
                    </a:ext>
                  </a:extLst>
                </a:hlinkClick>
              </a:rPr>
              <a:t>GoGetFunding</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5">
                  <a:extLst>
                    <a:ext uri="{A12FA001-AC4F-418D-AE19-62706E023703}">
                      <ahyp:hlinkClr val="tx"/>
                    </a:ext>
                  </a:extLst>
                </a:hlinkClick>
              </a:rPr>
              <a:t>StartSomeGood</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6">
                  <a:extLst>
                    <a:ext uri="{A12FA001-AC4F-418D-AE19-62706E023703}">
                      <ahyp:hlinkClr val="tx"/>
                    </a:ext>
                  </a:extLst>
                </a:hlinkClick>
              </a:rPr>
              <a:t>EquityNet</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7">
                  <a:extLst>
                    <a:ext uri="{A12FA001-AC4F-418D-AE19-62706E023703}">
                      <ahyp:hlinkClr val="tx"/>
                    </a:ext>
                  </a:extLst>
                </a:hlinkClick>
              </a:rPr>
              <a:t>FirstGiving</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8">
                  <a:extLst>
                    <a:ext uri="{A12FA001-AC4F-418D-AE19-62706E023703}">
                      <ahyp:hlinkClr val="tx"/>
                    </a:ext>
                  </a:extLst>
                </a:hlinkClick>
              </a:rPr>
              <a:t>Mosaic</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9">
                  <a:extLst>
                    <a:ext uri="{A12FA001-AC4F-418D-AE19-62706E023703}">
                      <ahyp:hlinkClr val="tx"/>
                    </a:ext>
                  </a:extLst>
                </a:hlinkClick>
              </a:rPr>
              <a:t>Sunfunder</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10">
                  <a:extLst>
                    <a:ext uri="{A12FA001-AC4F-418D-AE19-62706E023703}">
                      <ahyp:hlinkClr val="tx"/>
                    </a:ext>
                  </a:extLst>
                </a:hlinkClick>
              </a:rPr>
              <a:t>WorthWild</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Clr>
                <a:srgbClr val="000000"/>
              </a:buClr>
              <a:buSzPts val="1300"/>
              <a:buFont typeface="Arial"/>
              <a:buChar char="●"/>
            </a:pPr>
            <a:r>
              <a:rPr lang="da" sz="1300">
                <a:solidFill>
                  <a:srgbClr val="000000"/>
                </a:solidFill>
                <a:uFill>
                  <a:noFill/>
                </a:uFill>
                <a:latin typeface="Arial"/>
                <a:ea typeface="Arial"/>
                <a:cs typeface="Arial"/>
                <a:sym typeface="Arial"/>
                <a:hlinkClick r:id="rId11">
                  <a:extLst>
                    <a:ext uri="{A12FA001-AC4F-418D-AE19-62706E023703}">
                      <ahyp:hlinkClr val="tx"/>
                    </a:ext>
                  </a:extLst>
                </a:hlinkClick>
              </a:rPr>
              <a:t>Kickstarter</a:t>
            </a:r>
            <a:r>
              <a:rPr lang="da" sz="1300">
                <a:solidFill>
                  <a:srgbClr val="000000"/>
                </a:solidFill>
                <a:latin typeface="Arial"/>
                <a:ea typeface="Arial"/>
                <a:cs typeface="Arial"/>
                <a:sym typeface="Arial"/>
              </a:rPr>
              <a:t> </a:t>
            </a:r>
            <a:endParaRPr sz="1300">
              <a:solidFill>
                <a:srgbClr val="000000"/>
              </a:solidFill>
              <a:latin typeface="Arial"/>
              <a:ea typeface="Arial"/>
              <a:cs typeface="Arial"/>
              <a:sym typeface="Arial"/>
            </a:endParaRPr>
          </a:p>
          <a:p>
            <a:pPr indent="-311150" lvl="0" marL="457200" marR="215900" rtl="0" algn="l">
              <a:lnSpc>
                <a:spcPct val="115000"/>
              </a:lnSpc>
              <a:spcBef>
                <a:spcPts val="0"/>
              </a:spcBef>
              <a:spcAft>
                <a:spcPts val="0"/>
              </a:spcAft>
              <a:buSzPts val="1300"/>
              <a:buFont typeface="Arial"/>
              <a:buChar char="●"/>
            </a:pPr>
            <a:r>
              <a:rPr lang="da" sz="1300">
                <a:solidFill>
                  <a:srgbClr val="000000"/>
                </a:solidFill>
                <a:uFill>
                  <a:noFill/>
                </a:uFill>
                <a:latin typeface="Arial"/>
                <a:ea typeface="Arial"/>
                <a:cs typeface="Arial"/>
                <a:sym typeface="Arial"/>
                <a:hlinkClick r:id="rId12">
                  <a:extLst>
                    <a:ext uri="{A12FA001-AC4F-418D-AE19-62706E023703}">
                      <ahyp:hlinkClr val="tx"/>
                    </a:ext>
                  </a:extLst>
                </a:hlinkClick>
              </a:rPr>
              <a:t>Boomerang</a:t>
            </a:r>
            <a:endParaRPr sz="1500">
              <a:solidFill>
                <a:srgbClr val="000000"/>
              </a:solidFill>
            </a:endParaRPr>
          </a:p>
          <a:p>
            <a:pPr indent="-63500" lvl="1" marL="520700" rtl="0" algn="l">
              <a:lnSpc>
                <a:spcPct val="90000"/>
              </a:lnSpc>
              <a:spcBef>
                <a:spcPts val="1500"/>
              </a:spcBef>
              <a:spcAft>
                <a:spcPts val="1200"/>
              </a:spcAft>
              <a:buClr>
                <a:schemeClr val="dk1"/>
              </a:buClr>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536183" y="528131"/>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Helvetica Neue"/>
              <a:buNone/>
            </a:pPr>
            <a:r>
              <a:rPr lang="da"/>
              <a:t>Finding Our Audience:</a:t>
            </a:r>
            <a:br>
              <a:rPr lang="da"/>
            </a:br>
            <a:r>
              <a:rPr lang="da"/>
              <a:t>What Problem Are We Solving?</a:t>
            </a:r>
            <a:endParaRPr/>
          </a:p>
        </p:txBody>
      </p:sp>
      <p:sp>
        <p:nvSpPr>
          <p:cNvPr id="112" name="Google Shape;112;p22"/>
          <p:cNvSpPr txBox="1"/>
          <p:nvPr>
            <p:ph idx="1" type="body"/>
          </p:nvPr>
        </p:nvSpPr>
        <p:spPr>
          <a:xfrm>
            <a:off x="536183" y="1879996"/>
            <a:ext cx="7886700" cy="32634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Clr>
                <a:schemeClr val="dk1"/>
              </a:buClr>
              <a:buSzPts val="1500"/>
              <a:buChar char="●"/>
            </a:pPr>
            <a:r>
              <a:rPr lang="da" sz="1500"/>
              <a:t>What problem is our company trying to solve?</a:t>
            </a:r>
            <a:endParaRPr/>
          </a:p>
          <a:p>
            <a:pPr indent="-171450" lvl="1" marL="520700" rtl="0" algn="l">
              <a:lnSpc>
                <a:spcPct val="90000"/>
              </a:lnSpc>
              <a:spcBef>
                <a:spcPts val="400"/>
              </a:spcBef>
              <a:spcAft>
                <a:spcPts val="0"/>
              </a:spcAft>
              <a:buClr>
                <a:schemeClr val="dk1"/>
              </a:buClr>
              <a:buSzPts val="1500"/>
              <a:buChar char="○"/>
            </a:pPr>
            <a:r>
              <a:rPr lang="da" sz="1500"/>
              <a:t>[Insert answer]</a:t>
            </a:r>
            <a:br>
              <a:rPr lang="da" sz="1500"/>
            </a:br>
            <a:endParaRPr sz="1500"/>
          </a:p>
          <a:p>
            <a:pPr indent="-171450" lvl="0" marL="177800" rtl="0" algn="l">
              <a:lnSpc>
                <a:spcPct val="90000"/>
              </a:lnSpc>
              <a:spcBef>
                <a:spcPts val="800"/>
              </a:spcBef>
              <a:spcAft>
                <a:spcPts val="0"/>
              </a:spcAft>
              <a:buClr>
                <a:schemeClr val="dk1"/>
              </a:buClr>
              <a:buSzPts val="1500"/>
              <a:buChar char="●"/>
            </a:pPr>
            <a:r>
              <a:rPr lang="da" sz="1500"/>
              <a:t>What are the pain points our customers are experiencing?</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171450" lvl="1" marL="520700" rtl="0" algn="l">
              <a:lnSpc>
                <a:spcPct val="90000"/>
              </a:lnSpc>
              <a:spcBef>
                <a:spcPts val="400"/>
              </a:spcBef>
              <a:spcAft>
                <a:spcPts val="0"/>
              </a:spcAft>
              <a:buClr>
                <a:schemeClr val="dk1"/>
              </a:buClr>
              <a:buSzPts val="1500"/>
              <a:buChar char="○"/>
            </a:pPr>
            <a:r>
              <a:rPr lang="da" sz="1500"/>
              <a:t>[Insert answer]</a:t>
            </a:r>
            <a:endParaRPr/>
          </a:p>
          <a:p>
            <a:pPr indent="-63500" lvl="1" marL="520700" rtl="0" algn="l">
              <a:lnSpc>
                <a:spcPct val="90000"/>
              </a:lnSpc>
              <a:spcBef>
                <a:spcPts val="400"/>
              </a:spcBef>
              <a:spcAft>
                <a:spcPts val="1200"/>
              </a:spcAft>
              <a:buClr>
                <a:schemeClr val="dk1"/>
              </a:buClr>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