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</p:sldIdLst>
  <p:sldSz cy="5143500" cx="9144000"/>
  <p:notesSz cx="6858000" cy="9144000"/>
  <p:embeddedFontLst>
    <p:embeddedFont>
      <p:font typeface="Montserrat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53" roundtripDataSignature="AMtx7mgkxxnb267Z6IwD3p+mSAxVc6Jd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14737E3-42EB-46E5-A15E-E30D173B8407}">
  <a:tblStyle styleId="{C14737E3-42EB-46E5-A15E-E30D173B840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fill>
          <a:solidFill>
            <a:srgbClr val="CDD4E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EA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font" Target="fonts/Montserrat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Montserrat-italic.fntdata"/><Relationship Id="rId50" Type="http://schemas.openxmlformats.org/officeDocument/2006/relationships/font" Target="fonts/Montserrat-bold.fntdata"/><Relationship Id="rId53" Type="http://customschemas.google.com/relationships/presentationmetadata" Target="metadata"/><Relationship Id="rId52" Type="http://schemas.openxmlformats.org/officeDocument/2006/relationships/font" Target="fonts/Montserrat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6" name="Google Shape;11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2" name="Google Shape;12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8" name="Google Shape;12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4" name="Google Shape;13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0" name="Google Shape;14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6" name="Google Shape;14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2" name="Google Shape;152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8" name="Google Shape;158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4" name="Google Shape;164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0" name="Google Shape;170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9" name="Google Shape;6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Der skal laves nyt grafik hvis vi skal bruge den</a:t>
            </a:r>
            <a:endParaRPr/>
          </a:p>
        </p:txBody>
      </p:sp>
      <p:sp>
        <p:nvSpPr>
          <p:cNvPr id="187" name="Google Shape;187;p2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Der skal laves nyt grafik hvis vi skal bruge den</a:t>
            </a:r>
            <a:endParaRPr/>
          </a:p>
        </p:txBody>
      </p:sp>
      <p:sp>
        <p:nvSpPr>
          <p:cNvPr id="192" name="Google Shape;192;p2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Der skal laves nyt grafik hvis vi skal bruge den</a:t>
            </a:r>
            <a:endParaRPr/>
          </a:p>
        </p:txBody>
      </p:sp>
      <p:sp>
        <p:nvSpPr>
          <p:cNvPr id="197" name="Google Shape;197;p2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Der skal laves nyt grafik hvis vi skal bruge den</a:t>
            </a:r>
            <a:endParaRPr/>
          </a:p>
        </p:txBody>
      </p:sp>
      <p:sp>
        <p:nvSpPr>
          <p:cNvPr id="202" name="Google Shape;202;p2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4be1c47d2796920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4be1c47d2796920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cc9d8d229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cc9d8d229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cc9d8d229f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cc9d8d229f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cc9d8d229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cc9d8d229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4" name="Google Shape;7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cc9d8d229f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cc9d8d229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cc9d8d229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cc9d8d229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cc9d8d229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cc9d8d229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cc9d8d229f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cc9d8d229f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cc9d8d229f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cc9d8d229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cc9d8d229f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cc9d8d229f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cc9d8d229f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cc9d8d229f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cc9d8d229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cc9d8d229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cc9d8d229f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cc9d8d229f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cc9d8d229f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cc9d8d229f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0" name="Google Shape;8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cc9d8d229f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cc9d8d229f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cc9d8d229f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cc9d8d229f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cc9d8d229f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cc9d8d229f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6" name="Google Shape;8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" name="Google Shape;9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8" name="Google Shape;9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4" name="Google Shape;10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0" name="Google Shape;11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gc9bb3b2aae_0_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gc9bb3b2aae_0_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" name="Google Shape;15;gc9bb3b2aae_0_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c9bb3b2aae_0_4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gc9bb3b2aae_0_4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gc9bb3b2aae_0_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c9bb3b2aae_0_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c9bb3b2aae_0_5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gc9bb3b2aae_0_50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58" name="Google Shape;58;gc9bb3b2aae_0_5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gc9bb3b2aae_0_5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gc9bb3b2aae_0_5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c9bb3b2aae_0_1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gc9bb3b2aae_0_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c9bb3b2aae_0_14"/>
          <p:cNvSpPr/>
          <p:nvPr/>
        </p:nvSpPr>
        <p:spPr>
          <a:xfrm flipH="1">
            <a:off x="3309900" y="4570675"/>
            <a:ext cx="5834100" cy="572700"/>
          </a:xfrm>
          <a:prstGeom prst="rtTriangle">
            <a:avLst/>
          </a:prstGeom>
          <a:solidFill>
            <a:srgbClr val="2D5D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gc9bb3b2aae_0_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gc9bb3b2aae_0_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gc9bb3b2aae_0_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" name="Google Shape;24;gc9bb3b2aae_0_14"/>
          <p:cNvSpPr/>
          <p:nvPr/>
        </p:nvSpPr>
        <p:spPr>
          <a:xfrm>
            <a:off x="0" y="4570675"/>
            <a:ext cx="9144000" cy="5727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c9bb3b2aae_0_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gc9bb3b2aae_0_2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gc9bb3b2aae_0_2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gc9bb3b2aae_0_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c9bb3b2aae_0_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gc9bb3b2aae_0_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c9bb3b2aae_0_2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5" name="Google Shape;35;gc9bb3b2aae_0_2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gc9bb3b2aae_0_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c9bb3b2aae_0_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9" name="Google Shape;39;gc9bb3b2aae_0_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c9bb3b2aae_0_3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gc9bb3b2aae_0_3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gc9bb3b2aae_0_3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gc9bb3b2aae_0_3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5" name="Google Shape;45;gc9bb3b2aae_0_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c9bb3b2aae_0_4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gc9bb3b2aae_0_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c9bb3b2aae_0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gc9bb3b2aae_0_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gc9bb3b2aae_0_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" name="Google Shape;9;gc9bb3b2aae_0_0"/>
          <p:cNvSpPr/>
          <p:nvPr/>
        </p:nvSpPr>
        <p:spPr>
          <a:xfrm flipH="1">
            <a:off x="3309900" y="4749775"/>
            <a:ext cx="5834100" cy="393600"/>
          </a:xfrm>
          <a:prstGeom prst="rtTriangle">
            <a:avLst/>
          </a:prstGeom>
          <a:solidFill>
            <a:srgbClr val="2D5D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gc9bb3b2aae_0_0"/>
          <p:cNvSpPr/>
          <p:nvPr/>
        </p:nvSpPr>
        <p:spPr>
          <a:xfrm>
            <a:off x="0" y="4749775"/>
            <a:ext cx="9144000" cy="3936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" name="Google Shape;11;gc9bb3b2aae_0_0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8337490" y="98050"/>
            <a:ext cx="683668" cy="3936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0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8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7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GB">
                <a:solidFill>
                  <a:srgbClr val="2D5D6F"/>
                </a:solidFill>
              </a:rPr>
              <a:t>Social Media Marketing</a:t>
            </a:r>
            <a:endParaRPr>
              <a:solidFill>
                <a:srgbClr val="2D5D6F"/>
              </a:solidFill>
            </a:endParaRPr>
          </a:p>
        </p:txBody>
      </p:sp>
      <p:sp>
        <p:nvSpPr>
          <p:cNvPr id="66" name="Google Shape;66;p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4000">
                <a:solidFill>
                  <a:srgbClr val="FFFFFF"/>
                </a:solidFill>
              </a:rPr>
              <a:t>Strategy Guide</a:t>
            </a:r>
            <a:endParaRPr sz="4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"/>
          <p:cNvSpPr txBox="1"/>
          <p:nvPr>
            <p:ph type="title"/>
          </p:nvPr>
        </p:nvSpPr>
        <p:spPr>
          <a:xfrm>
            <a:off x="574711" y="52042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Helvetica Neue"/>
              <a:buNone/>
            </a:pPr>
            <a:r>
              <a:rPr lang="en-GB" sz="2500"/>
              <a:t>Competitor Research</a:t>
            </a:r>
            <a:endParaRPr sz="2500"/>
          </a:p>
        </p:txBody>
      </p:sp>
      <p:graphicFrame>
        <p:nvGraphicFramePr>
          <p:cNvPr id="119" name="Google Shape;119;p10"/>
          <p:cNvGraphicFramePr/>
          <p:nvPr/>
        </p:nvGraphicFramePr>
        <p:xfrm>
          <a:off x="628650" y="136921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{C14737E3-42EB-46E5-A15E-E30D173B8407}</a:tableStyleId>
              </a:tblPr>
              <a:tblGrid>
                <a:gridCol w="1577350"/>
                <a:gridCol w="1577350"/>
                <a:gridCol w="1577350"/>
                <a:gridCol w="1577350"/>
                <a:gridCol w="1577350"/>
              </a:tblGrid>
              <a:tr h="27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Top Profiles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Competitor One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Competitor Two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Competitor Three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Competitor Four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300" marB="34300" marR="68600" marL="68600"/>
                </a:tc>
              </a:tr>
              <a:tr h="27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Facebook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300" marB="34300" marR="68600" marL="68600"/>
                </a:tc>
              </a:tr>
              <a:tr h="27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Instagram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300" marB="34300" marR="68600" marL="68600"/>
                </a:tc>
              </a:tr>
              <a:tr h="27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Twitter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300" marB="34300" marR="68600" marL="68600"/>
                </a:tc>
              </a:tr>
              <a:tr h="27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Pinterest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300" marB="34300" marR="68600" marL="68600"/>
                </a:tc>
              </a:tr>
              <a:tr h="27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Google+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1"/>
          <p:cNvSpPr txBox="1"/>
          <p:nvPr>
            <p:ph type="title"/>
          </p:nvPr>
        </p:nvSpPr>
        <p:spPr>
          <a:xfrm>
            <a:off x="551594" y="58977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Helvetica Neue"/>
              <a:buNone/>
            </a:pPr>
            <a:r>
              <a:rPr lang="en-GB"/>
              <a:t>What Types Of Posts Are Working For Our Competitors?</a:t>
            </a:r>
            <a:endParaRPr/>
          </a:p>
        </p:txBody>
      </p:sp>
      <p:sp>
        <p:nvSpPr>
          <p:cNvPr id="125" name="Google Shape;125;p11"/>
          <p:cNvSpPr txBox="1"/>
          <p:nvPr>
            <p:ph idx="1" type="body"/>
          </p:nvPr>
        </p:nvSpPr>
        <p:spPr>
          <a:xfrm>
            <a:off x="1098693" y="173908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/>
              <a:t>[Example One]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/>
              <a:t>[Example Two]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/>
              <a:t>[Example Three]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1500"/>
              <a:buChar char="●"/>
            </a:pPr>
            <a:r>
              <a:rPr lang="en-GB" sz="1500"/>
              <a:t>[Example Four]</a:t>
            </a:r>
            <a:endParaRPr sz="15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2"/>
          <p:cNvSpPr txBox="1"/>
          <p:nvPr>
            <p:ph type="title"/>
          </p:nvPr>
        </p:nvSpPr>
        <p:spPr>
          <a:xfrm>
            <a:off x="543889" y="52812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Helvetica Neue"/>
              <a:buNone/>
            </a:pPr>
            <a:r>
              <a:rPr lang="en-GB"/>
              <a:t>What Types Of Posts Aren’t Working For Our Competitors?</a:t>
            </a:r>
            <a:endParaRPr/>
          </a:p>
        </p:txBody>
      </p:sp>
      <p:sp>
        <p:nvSpPr>
          <p:cNvPr id="131" name="Google Shape;131;p12"/>
          <p:cNvSpPr txBox="1"/>
          <p:nvPr>
            <p:ph idx="1" type="body"/>
          </p:nvPr>
        </p:nvSpPr>
        <p:spPr>
          <a:xfrm>
            <a:off x="983108" y="1669738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/>
              <a:t>[Example One]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/>
              <a:t>[Example Two]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/>
              <a:t>[Example Three]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1500"/>
              <a:buChar char="●"/>
            </a:pPr>
            <a:r>
              <a:rPr lang="en-GB" sz="1500"/>
              <a:t>[Example Four]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Helvetica Neue"/>
              <a:buNone/>
            </a:pPr>
            <a:r>
              <a:rPr lang="en-GB"/>
              <a:t>KPI Creation: Traffic</a:t>
            </a:r>
            <a:endParaRPr/>
          </a:p>
        </p:txBody>
      </p:sp>
      <p:sp>
        <p:nvSpPr>
          <p:cNvPr id="137" name="Google Shape;137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-1778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 sz="1400"/>
              <a:t>Traffic Baseline: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GB" sz="1400"/>
              <a:t>Facebook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GB" sz="1400"/>
              <a:t>Twitter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GB" sz="1400"/>
              <a:t>Instagram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GB" sz="1400"/>
              <a:t>LinkedIn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GB" sz="1400"/>
              <a:t>Pinterest</a:t>
            </a:r>
            <a:endParaRPr/>
          </a:p>
          <a:p>
            <a:pPr indent="0" lvl="1" marL="342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 sz="1400"/>
              <a:t>Traffic Goal: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GB" sz="1400"/>
              <a:t>Facebook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GB" sz="1400"/>
              <a:t>Twitter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GB" sz="1400"/>
              <a:t>Instagram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GB" sz="1400"/>
              <a:t>LinkedIn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GB" sz="1400"/>
              <a:t>Pinterest</a:t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Helvetica Neue"/>
              <a:buNone/>
            </a:pPr>
            <a:r>
              <a:rPr lang="en-GB"/>
              <a:t>KPI Creation: Follower Growth</a:t>
            </a:r>
            <a:endParaRPr/>
          </a:p>
        </p:txBody>
      </p:sp>
      <p:sp>
        <p:nvSpPr>
          <p:cNvPr id="143" name="Google Shape;143;p1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-1778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 sz="1400"/>
              <a:t>Followers on [date here]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GB" sz="1400"/>
              <a:t>Facebook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GB" sz="1400"/>
              <a:t>Twitter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GB" sz="1400"/>
              <a:t>Instagram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GB" sz="1400"/>
              <a:t>LinkedIn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GB" sz="1400"/>
              <a:t>Pinterest</a:t>
            </a:r>
            <a:endParaRPr/>
          </a:p>
          <a:p>
            <a:pPr indent="0" lvl="1" marL="342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 sz="1400"/>
              <a:t>Followers on [one year from current date] goal: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GB" sz="1400"/>
              <a:t>Facebook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GB" sz="1400"/>
              <a:t>Twitter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GB" sz="1400"/>
              <a:t>Instagram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GB" sz="1400"/>
              <a:t>LinkedIn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GB" sz="1400"/>
              <a:t>Pinterest</a:t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Helvetica Neue"/>
              <a:buNone/>
            </a:pPr>
            <a:r>
              <a:rPr lang="en-GB"/>
              <a:t>KPI Creation: Engagement</a:t>
            </a:r>
            <a:endParaRPr/>
          </a:p>
        </p:txBody>
      </p:sp>
      <p:sp>
        <p:nvSpPr>
          <p:cNvPr id="149" name="Google Shape;149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-176084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GB" sz="1700"/>
              <a:t>Engagement Baseline:</a:t>
            </a:r>
            <a:endParaRPr/>
          </a:p>
          <a:p>
            <a:pPr indent="-176084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GB" sz="1700"/>
              <a:t>Facebook</a:t>
            </a:r>
            <a:endParaRPr/>
          </a:p>
          <a:p>
            <a:pPr indent="-176084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GB" sz="1700"/>
              <a:t>Twitter</a:t>
            </a:r>
            <a:endParaRPr/>
          </a:p>
          <a:p>
            <a:pPr indent="-176084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GB" sz="1700"/>
              <a:t>Instagram</a:t>
            </a:r>
            <a:endParaRPr/>
          </a:p>
          <a:p>
            <a:pPr indent="-176084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GB" sz="1700"/>
              <a:t>LinkedIn</a:t>
            </a:r>
            <a:endParaRPr/>
          </a:p>
          <a:p>
            <a:pPr indent="-176084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GB" sz="1700"/>
              <a:t>Pinterest</a:t>
            </a:r>
            <a:endParaRPr/>
          </a:p>
          <a:p>
            <a:pPr indent="0" lvl="1" marL="342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700"/>
          </a:p>
          <a:p>
            <a:pPr indent="-176084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GB" sz="1700"/>
              <a:t>Engagement goal:</a:t>
            </a:r>
            <a:endParaRPr/>
          </a:p>
          <a:p>
            <a:pPr indent="-176084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GB" sz="1700"/>
              <a:t>Facebook</a:t>
            </a:r>
            <a:endParaRPr/>
          </a:p>
          <a:p>
            <a:pPr indent="-176084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GB" sz="1700"/>
              <a:t>Twitter</a:t>
            </a:r>
            <a:endParaRPr/>
          </a:p>
          <a:p>
            <a:pPr indent="-176084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GB" sz="1700"/>
              <a:t>Instagram</a:t>
            </a:r>
            <a:endParaRPr/>
          </a:p>
          <a:p>
            <a:pPr indent="-176084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GB" sz="1700"/>
              <a:t>LinkedIn</a:t>
            </a:r>
            <a:endParaRPr/>
          </a:p>
          <a:p>
            <a:pPr indent="-176084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GB" sz="1700"/>
              <a:t>Pinterest</a:t>
            </a:r>
            <a:endParaRPr/>
          </a:p>
          <a:p>
            <a:pPr indent="-5080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ct val="116665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Helvetica Neue"/>
              <a:buNone/>
            </a:pPr>
            <a:r>
              <a:rPr lang="en-GB"/>
              <a:t>KPI Creation: Reach/Impressions</a:t>
            </a:r>
            <a:endParaRPr/>
          </a:p>
        </p:txBody>
      </p:sp>
      <p:sp>
        <p:nvSpPr>
          <p:cNvPr id="155" name="Google Shape;155;p1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-176084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GB" sz="1700"/>
              <a:t>Reach/Impression Baseline:</a:t>
            </a:r>
            <a:endParaRPr/>
          </a:p>
          <a:p>
            <a:pPr indent="-176084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GB" sz="1700"/>
              <a:t>Facebook</a:t>
            </a:r>
            <a:endParaRPr/>
          </a:p>
          <a:p>
            <a:pPr indent="-176084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GB" sz="1700"/>
              <a:t>Twitter</a:t>
            </a:r>
            <a:endParaRPr/>
          </a:p>
          <a:p>
            <a:pPr indent="-176084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GB" sz="1700"/>
              <a:t>Instagram</a:t>
            </a:r>
            <a:endParaRPr/>
          </a:p>
          <a:p>
            <a:pPr indent="-176084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GB" sz="1700"/>
              <a:t>LinkedIn</a:t>
            </a:r>
            <a:endParaRPr/>
          </a:p>
          <a:p>
            <a:pPr indent="-176084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GB" sz="1700"/>
              <a:t>Pinterest</a:t>
            </a:r>
            <a:endParaRPr/>
          </a:p>
          <a:p>
            <a:pPr indent="0" lvl="1" marL="342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700"/>
          </a:p>
          <a:p>
            <a:pPr indent="-176084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GB" sz="1700"/>
              <a:t>Reach/Impression goal:</a:t>
            </a:r>
            <a:endParaRPr/>
          </a:p>
          <a:p>
            <a:pPr indent="-176084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GB" sz="1700"/>
              <a:t>Facebook</a:t>
            </a:r>
            <a:endParaRPr/>
          </a:p>
          <a:p>
            <a:pPr indent="-176084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GB" sz="1700"/>
              <a:t>Twitter</a:t>
            </a:r>
            <a:endParaRPr/>
          </a:p>
          <a:p>
            <a:pPr indent="-176084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GB" sz="1700"/>
              <a:t>Instagram</a:t>
            </a:r>
            <a:endParaRPr/>
          </a:p>
          <a:p>
            <a:pPr indent="-176084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GB" sz="1700"/>
              <a:t>LinkedIn</a:t>
            </a:r>
            <a:endParaRPr/>
          </a:p>
          <a:p>
            <a:pPr indent="-176084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GB" sz="1700"/>
              <a:t>Pinterest</a:t>
            </a:r>
            <a:endParaRPr/>
          </a:p>
          <a:p>
            <a:pPr indent="-5080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ct val="116665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Helvetica Neue"/>
              <a:buNone/>
            </a:pPr>
            <a:r>
              <a:rPr lang="en-GB"/>
              <a:t>KPI Creation: Conversions</a:t>
            </a:r>
            <a:endParaRPr/>
          </a:p>
        </p:txBody>
      </p:sp>
      <p:sp>
        <p:nvSpPr>
          <p:cNvPr id="161" name="Google Shape;161;p1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-176084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GB" sz="1700"/>
              <a:t>Conversion Baseline:</a:t>
            </a:r>
            <a:endParaRPr/>
          </a:p>
          <a:p>
            <a:pPr indent="-176084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GB" sz="1700"/>
              <a:t>Facebook</a:t>
            </a:r>
            <a:endParaRPr/>
          </a:p>
          <a:p>
            <a:pPr indent="-176084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GB" sz="1700"/>
              <a:t>Twitter</a:t>
            </a:r>
            <a:endParaRPr/>
          </a:p>
          <a:p>
            <a:pPr indent="-176084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GB" sz="1700"/>
              <a:t>Instagram</a:t>
            </a:r>
            <a:endParaRPr/>
          </a:p>
          <a:p>
            <a:pPr indent="-176084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GB" sz="1700"/>
              <a:t>LinkedIn</a:t>
            </a:r>
            <a:endParaRPr/>
          </a:p>
          <a:p>
            <a:pPr indent="-176084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GB" sz="1700"/>
              <a:t>Pinterest</a:t>
            </a:r>
            <a:endParaRPr/>
          </a:p>
          <a:p>
            <a:pPr indent="0" lvl="1" marL="342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700"/>
          </a:p>
          <a:p>
            <a:pPr indent="-176084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GB" sz="1700"/>
              <a:t>Conversion goal:</a:t>
            </a:r>
            <a:endParaRPr/>
          </a:p>
          <a:p>
            <a:pPr indent="-176084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GB" sz="1700"/>
              <a:t>Facebook</a:t>
            </a:r>
            <a:endParaRPr/>
          </a:p>
          <a:p>
            <a:pPr indent="-176084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GB" sz="1700"/>
              <a:t>Twitter</a:t>
            </a:r>
            <a:endParaRPr/>
          </a:p>
          <a:p>
            <a:pPr indent="-176084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GB" sz="1700"/>
              <a:t>Instagram</a:t>
            </a:r>
            <a:endParaRPr/>
          </a:p>
          <a:p>
            <a:pPr indent="-176084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GB" sz="1700"/>
              <a:t>LinkedIn</a:t>
            </a:r>
            <a:endParaRPr/>
          </a:p>
          <a:p>
            <a:pPr indent="-176084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GB" sz="1700"/>
              <a:t>Pinterest</a:t>
            </a:r>
            <a:endParaRPr/>
          </a:p>
          <a:p>
            <a:pPr indent="-5080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ct val="116665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"/>
          <p:cNvSpPr txBox="1"/>
          <p:nvPr>
            <p:ph type="title"/>
          </p:nvPr>
        </p:nvSpPr>
        <p:spPr>
          <a:xfrm>
            <a:off x="628650" y="288618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Helvetica Neue"/>
              <a:buNone/>
            </a:pPr>
            <a:r>
              <a:rPr lang="en-GB"/>
              <a:t>Types of Content</a:t>
            </a:r>
            <a:endParaRPr/>
          </a:p>
        </p:txBody>
      </p:sp>
      <p:sp>
        <p:nvSpPr>
          <p:cNvPr id="167" name="Google Shape;167;p18"/>
          <p:cNvSpPr txBox="1"/>
          <p:nvPr>
            <p:ph idx="1" type="body"/>
          </p:nvPr>
        </p:nvSpPr>
        <p:spPr>
          <a:xfrm>
            <a:off x="628650" y="114725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55892" lvl="0" marL="1778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60"/>
              <a:buChar char="●"/>
            </a:pPr>
            <a:r>
              <a:rPr lang="en-GB" sz="1160"/>
              <a:t>Facebook				</a:t>
            </a:r>
            <a:endParaRPr sz="1320"/>
          </a:p>
          <a:p>
            <a:pPr indent="-155891" lvl="1" marL="52070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60"/>
              <a:buChar char="○"/>
            </a:pPr>
            <a:r>
              <a:rPr lang="en-GB" sz="1160"/>
              <a:t>[Types of shared content]</a:t>
            </a:r>
            <a:endParaRPr sz="1160"/>
          </a:p>
          <a:p>
            <a:pPr indent="-155891" lvl="1" marL="52070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60"/>
              <a:buChar char="○"/>
            </a:pPr>
            <a:r>
              <a:rPr lang="en-GB" sz="1160"/>
              <a:t>[Types of shared content]</a:t>
            </a:r>
            <a:endParaRPr sz="1160"/>
          </a:p>
          <a:p>
            <a:pPr indent="-155892" lvl="0" marL="1778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60"/>
              <a:buChar char="●"/>
            </a:pPr>
            <a:r>
              <a:rPr lang="en-GB" sz="1160"/>
              <a:t>Twitter</a:t>
            </a:r>
            <a:endParaRPr sz="1320"/>
          </a:p>
          <a:p>
            <a:pPr indent="-155891" lvl="1" marL="52070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60"/>
              <a:buChar char="○"/>
            </a:pPr>
            <a:r>
              <a:rPr lang="en-GB" sz="1160"/>
              <a:t>[Types of shared content]</a:t>
            </a:r>
            <a:endParaRPr sz="1160"/>
          </a:p>
          <a:p>
            <a:pPr indent="-155891" lvl="1" marL="52070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60"/>
              <a:buChar char="○"/>
            </a:pPr>
            <a:r>
              <a:rPr lang="en-GB" sz="1160"/>
              <a:t>[Types of shared content]</a:t>
            </a:r>
            <a:endParaRPr sz="1160"/>
          </a:p>
          <a:p>
            <a:pPr indent="-155892" lvl="0" marL="1778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60"/>
              <a:buChar char="●"/>
            </a:pPr>
            <a:r>
              <a:rPr lang="en-GB" sz="1160"/>
              <a:t>Instagram</a:t>
            </a:r>
            <a:endParaRPr sz="1320"/>
          </a:p>
          <a:p>
            <a:pPr indent="-155891" lvl="1" marL="52070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60"/>
              <a:buChar char="○"/>
            </a:pPr>
            <a:r>
              <a:rPr lang="en-GB" sz="1160"/>
              <a:t>[Types of shared content]</a:t>
            </a:r>
            <a:endParaRPr sz="1160"/>
          </a:p>
          <a:p>
            <a:pPr indent="-155891" lvl="1" marL="52070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60"/>
              <a:buChar char="○"/>
            </a:pPr>
            <a:r>
              <a:rPr lang="en-GB" sz="1160"/>
              <a:t>[Types of shared content]</a:t>
            </a:r>
            <a:endParaRPr sz="1160"/>
          </a:p>
          <a:p>
            <a:pPr indent="0" lvl="1" marL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560"/>
              <a:buNone/>
            </a:pPr>
            <a:r>
              <a:t/>
            </a:r>
            <a:endParaRPr sz="1160"/>
          </a:p>
          <a:p>
            <a:pPr indent="-155892" lvl="0" marL="1778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60"/>
              <a:buChar char="●"/>
            </a:pPr>
            <a:r>
              <a:rPr lang="en-GB" sz="1160"/>
              <a:t>Pinterest</a:t>
            </a:r>
            <a:endParaRPr sz="1320"/>
          </a:p>
          <a:p>
            <a:pPr indent="-155891" lvl="1" marL="52070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60"/>
              <a:buChar char="○"/>
            </a:pPr>
            <a:r>
              <a:rPr lang="en-GB" sz="1160"/>
              <a:t>[Types of shared content]</a:t>
            </a:r>
            <a:endParaRPr sz="1160"/>
          </a:p>
          <a:p>
            <a:pPr indent="-155891" lvl="1" marL="52070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60"/>
              <a:buChar char="○"/>
            </a:pPr>
            <a:r>
              <a:rPr lang="en-GB" sz="1160"/>
              <a:t>[Types of shared content]</a:t>
            </a:r>
            <a:endParaRPr sz="1160"/>
          </a:p>
          <a:p>
            <a:pPr indent="-155892" lvl="0" marL="1778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60"/>
              <a:buChar char="●"/>
            </a:pPr>
            <a:r>
              <a:rPr lang="en-GB" sz="1160"/>
              <a:t>LinkedIn</a:t>
            </a:r>
            <a:endParaRPr sz="1320"/>
          </a:p>
          <a:p>
            <a:pPr indent="-155891" lvl="1" marL="52070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60"/>
              <a:buChar char="○"/>
            </a:pPr>
            <a:r>
              <a:rPr lang="en-GB" sz="1160"/>
              <a:t>[Types of shared content]</a:t>
            </a:r>
            <a:endParaRPr sz="1160"/>
          </a:p>
          <a:p>
            <a:pPr indent="-155891" lvl="1" marL="52070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60"/>
              <a:buChar char="○"/>
            </a:pPr>
            <a:r>
              <a:rPr lang="en-GB" sz="1160"/>
              <a:t>[Types of shared content]</a:t>
            </a:r>
            <a:endParaRPr sz="1160"/>
          </a:p>
          <a:p>
            <a:pPr indent="-155892" lvl="0" marL="1778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60"/>
              <a:buChar char="●"/>
            </a:pPr>
            <a:r>
              <a:rPr lang="en-GB" sz="1160"/>
              <a:t>Google+</a:t>
            </a:r>
            <a:endParaRPr sz="1320"/>
          </a:p>
          <a:p>
            <a:pPr indent="-155891" lvl="1" marL="52070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60"/>
              <a:buChar char="○"/>
            </a:pPr>
            <a:r>
              <a:rPr lang="en-GB" sz="1160"/>
              <a:t>[Types of shared content]</a:t>
            </a:r>
            <a:endParaRPr sz="1160"/>
          </a:p>
          <a:p>
            <a:pPr indent="-155891" lvl="1" marL="52070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60"/>
              <a:buChar char="○"/>
            </a:pPr>
            <a:r>
              <a:rPr lang="en-GB" sz="1160"/>
              <a:t>[Types of shared content]</a:t>
            </a:r>
            <a:endParaRPr sz="1160"/>
          </a:p>
          <a:p>
            <a:pPr indent="-63500" lvl="1" marL="52070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</a:pPr>
            <a:r>
              <a:t/>
            </a:r>
            <a:endParaRPr sz="1160"/>
          </a:p>
          <a:p>
            <a:pPr indent="-38100" lvl="0" marL="177800" rtl="0" algn="l">
              <a:lnSpc>
                <a:spcPct val="7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840"/>
              <a:buNone/>
            </a:pPr>
            <a:r>
              <a:t/>
            </a:r>
            <a:endParaRPr sz="132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9"/>
          <p:cNvSpPr txBox="1"/>
          <p:nvPr>
            <p:ph type="title"/>
          </p:nvPr>
        </p:nvSpPr>
        <p:spPr>
          <a:xfrm>
            <a:off x="567005" y="39713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Helvetica Neue"/>
              <a:buNone/>
            </a:pPr>
            <a:r>
              <a:rPr lang="en-GB"/>
              <a:t>Social Media Posting Schedule</a:t>
            </a:r>
            <a:endParaRPr/>
          </a:p>
        </p:txBody>
      </p:sp>
      <p:sp>
        <p:nvSpPr>
          <p:cNvPr id="173" name="Google Shape;173;p19"/>
          <p:cNvSpPr txBox="1"/>
          <p:nvPr>
            <p:ph idx="1" type="body"/>
          </p:nvPr>
        </p:nvSpPr>
        <p:spPr>
          <a:xfrm>
            <a:off x="1044754" y="1330691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-1778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GB" sz="1200"/>
              <a:t>Facebook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GB" sz="1200"/>
              <a:t>Number of posts per day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GB" sz="1200"/>
              <a:t>Twitter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GB" sz="1200"/>
              <a:t>Number of post per day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GB" sz="1200"/>
              <a:t>Instagram</a:t>
            </a:r>
            <a:endParaRPr/>
          </a:p>
          <a:p>
            <a:pPr indent="-177800" lvl="2" marL="5207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GB" sz="1200"/>
              <a:t>Number of posts per day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GB" sz="1200"/>
              <a:t>Pinterest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GB" sz="1200"/>
              <a:t>Number of posts per day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GB" sz="1200"/>
              <a:t>LinkedIn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GB" sz="1200"/>
              <a:t>Number of posts per day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GB" sz="1200"/>
              <a:t>Google+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1200"/>
              </a:spcAft>
              <a:buClr>
                <a:schemeClr val="dk1"/>
              </a:buClr>
              <a:buSzPts val="1200"/>
              <a:buChar char="○"/>
            </a:pPr>
            <a:r>
              <a:rPr lang="en-GB" sz="1200"/>
              <a:t>Number of posts per day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/>
          <p:nvPr>
            <p:ph type="ctrTitle"/>
          </p:nvPr>
        </p:nvSpPr>
        <p:spPr>
          <a:xfrm>
            <a:off x="0" y="795539"/>
            <a:ext cx="9144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Helvetica Neue"/>
              <a:buNone/>
            </a:pPr>
            <a:r>
              <a:rPr lang="en-GB"/>
              <a:t>[insert company name]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GB">
                <a:solidFill>
                  <a:srgbClr val="2D5D6F"/>
                </a:solidFill>
              </a:rPr>
              <a:t>Social Media Marketing</a:t>
            </a:r>
            <a:endParaRPr>
              <a:solidFill>
                <a:srgbClr val="2D5D6F"/>
              </a:solidFill>
            </a:endParaRPr>
          </a:p>
        </p:txBody>
      </p:sp>
      <p:sp>
        <p:nvSpPr>
          <p:cNvPr id="179" name="Google Shape;179;p2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4000">
                <a:solidFill>
                  <a:srgbClr val="FFFFFF"/>
                </a:solidFill>
              </a:rPr>
              <a:t>Best Practice Info</a:t>
            </a:r>
            <a:endParaRPr sz="4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/>
              <a:t>How often to post on SoMe?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application, Word&#10;&#10;Description automatically generated" id="189" name="Google Shape;18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901" y="0"/>
            <a:ext cx="579019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application&#10;&#10;Description automatically generated" id="194" name="Google Shape;19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3292" y="0"/>
            <a:ext cx="569741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&#10;&#10;Description automatically generated" id="199" name="Google Shape;19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95777" y="0"/>
            <a:ext cx="515244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&#10;&#10;Description automatically generated" id="204" name="Google Shape;20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6896" y="0"/>
            <a:ext cx="395020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g4be1c47d2796920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25500"/>
            <a:ext cx="9143999" cy="4247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gcc9d8d229f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413" y="430475"/>
            <a:ext cx="8097175" cy="428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gcc9d8d229f_0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513" y="467900"/>
            <a:ext cx="8310976" cy="4207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gcc9d8d229f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250" y="402275"/>
            <a:ext cx="7893499" cy="4338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"/>
          <p:cNvSpPr txBox="1"/>
          <p:nvPr>
            <p:ph type="title"/>
          </p:nvPr>
        </p:nvSpPr>
        <p:spPr>
          <a:xfrm>
            <a:off x="536183" y="528131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Helvetica Neue"/>
              <a:buNone/>
            </a:pPr>
            <a:r>
              <a:rPr lang="en-GB"/>
              <a:t>Finding Our Audience:</a:t>
            </a:r>
            <a:br>
              <a:rPr lang="en-GB"/>
            </a:br>
            <a:r>
              <a:rPr lang="en-GB"/>
              <a:t>What Problem Are We Solving?</a:t>
            </a:r>
            <a:endParaRPr/>
          </a:p>
        </p:txBody>
      </p:sp>
      <p:sp>
        <p:nvSpPr>
          <p:cNvPr id="77" name="Google Shape;77;p3"/>
          <p:cNvSpPr txBox="1"/>
          <p:nvPr>
            <p:ph idx="1" type="body"/>
          </p:nvPr>
        </p:nvSpPr>
        <p:spPr>
          <a:xfrm>
            <a:off x="536183" y="1879996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/>
              <a:t>What problem is our company trying to solve?</a:t>
            </a:r>
            <a:endParaRPr/>
          </a:p>
          <a:p>
            <a:pPr indent="-17145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-GB" sz="1500"/>
              <a:t>[Insert answer]</a:t>
            </a:r>
            <a:br>
              <a:rPr lang="en-GB" sz="1500"/>
            </a:br>
            <a:endParaRPr sz="1500"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/>
              <a:t>What are the pain points our customers are experiencing?</a:t>
            </a:r>
            <a:endParaRPr/>
          </a:p>
          <a:p>
            <a:pPr indent="-17145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-GB" sz="1500"/>
              <a:t>[Insert answer]</a:t>
            </a:r>
            <a:endParaRPr/>
          </a:p>
          <a:p>
            <a:pPr indent="-17145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-GB" sz="1500"/>
              <a:t>[Insert answer]</a:t>
            </a:r>
            <a:endParaRPr/>
          </a:p>
          <a:p>
            <a:pPr indent="-17145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-GB" sz="1500"/>
              <a:t>[Insert answer]</a:t>
            </a:r>
            <a:endParaRPr/>
          </a:p>
          <a:p>
            <a:pPr indent="-63500" lvl="1" marL="520700" rtl="0" algn="l">
              <a:lnSpc>
                <a:spcPct val="90000"/>
              </a:lnSpc>
              <a:spcBef>
                <a:spcPts val="400"/>
              </a:spcBef>
              <a:spcAft>
                <a:spcPts val="120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gcc9d8d229f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812" y="462162"/>
            <a:ext cx="8354374" cy="42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gcc9d8d229f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700" y="428475"/>
            <a:ext cx="7920601" cy="4286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gcc9d8d229f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025" y="452950"/>
            <a:ext cx="8659951" cy="423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gcc9d8d229f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575" y="417725"/>
            <a:ext cx="8202850" cy="430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gcc9d8d229f_0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6450" y="181212"/>
            <a:ext cx="6591099" cy="458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gcc9d8d229f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61713"/>
            <a:ext cx="8839198" cy="3620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gcc9d8d229f_0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20450"/>
            <a:ext cx="8839200" cy="3902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gcc9d8d229f_0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525" y="446150"/>
            <a:ext cx="8588948" cy="4251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gcc9d8d229f_0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61838"/>
            <a:ext cx="8839198" cy="4019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gcc9d8d229f_0_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700" y="385550"/>
            <a:ext cx="7724602" cy="437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 txBox="1"/>
          <p:nvPr>
            <p:ph type="title"/>
          </p:nvPr>
        </p:nvSpPr>
        <p:spPr>
          <a:xfrm>
            <a:off x="628650" y="63600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7857"/>
              <a:buFont typeface="Helvetica Neue"/>
              <a:buNone/>
            </a:pPr>
            <a:r>
              <a:rPr lang="en-GB"/>
              <a:t>Finding Our Audience:</a:t>
            </a:r>
            <a:br>
              <a:rPr lang="en-GB"/>
            </a:br>
            <a:r>
              <a:rPr lang="en-GB"/>
              <a:t>Who Is Experiencing The Problem We’re Targeting?</a:t>
            </a:r>
            <a:endParaRPr/>
          </a:p>
        </p:txBody>
      </p:sp>
      <p:sp>
        <p:nvSpPr>
          <p:cNvPr id="83" name="Google Shape;83;p4"/>
          <p:cNvSpPr txBox="1"/>
          <p:nvPr>
            <p:ph idx="1" type="body"/>
          </p:nvPr>
        </p:nvSpPr>
        <p:spPr>
          <a:xfrm>
            <a:off x="628650" y="1947140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/>
              <a:t>What is causing this problem to happen?</a:t>
            </a:r>
            <a:endParaRPr/>
          </a:p>
          <a:p>
            <a:pPr indent="-17145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-GB" sz="1500"/>
              <a:t>[Insert answer]</a:t>
            </a:r>
            <a:br>
              <a:rPr lang="en-GB" sz="1500"/>
            </a:br>
            <a:endParaRPr sz="1500"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/>
              <a:t>Who is most likely to experience this problem?</a:t>
            </a:r>
            <a:endParaRPr/>
          </a:p>
          <a:p>
            <a:pPr indent="-171450" lvl="1" marL="520700" rtl="0" algn="l">
              <a:lnSpc>
                <a:spcPct val="90000"/>
              </a:lnSpc>
              <a:spcBef>
                <a:spcPts val="400"/>
              </a:spcBef>
              <a:spcAft>
                <a:spcPts val="1200"/>
              </a:spcAft>
              <a:buClr>
                <a:schemeClr val="dk1"/>
              </a:buClr>
              <a:buSzPts val="1500"/>
              <a:buChar char="○"/>
            </a:pPr>
            <a:r>
              <a:rPr lang="en-GB" sz="1500"/>
              <a:t>[Insert answer]</a:t>
            </a:r>
            <a:endParaRPr sz="15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gcc9d8d229f_0_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7088" y="373975"/>
            <a:ext cx="6969824" cy="439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gcc9d8d229f_0_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150" y="444475"/>
            <a:ext cx="8249699" cy="4254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gcc9d8d229f_0_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437" y="411175"/>
            <a:ext cx="8209124" cy="4321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"/>
          <p:cNvSpPr txBox="1"/>
          <p:nvPr>
            <p:ph type="title"/>
          </p:nvPr>
        </p:nvSpPr>
        <p:spPr>
          <a:xfrm>
            <a:off x="597827" y="505012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Helvetica Neue"/>
              <a:buNone/>
            </a:pPr>
            <a:r>
              <a:rPr lang="en-GB"/>
              <a:t>Finding Our Audience:</a:t>
            </a:r>
            <a:br>
              <a:rPr lang="en-GB"/>
            </a:br>
            <a:r>
              <a:rPr lang="en-GB"/>
              <a:t>What Is Our Target Demographic?</a:t>
            </a:r>
            <a:endParaRPr/>
          </a:p>
        </p:txBody>
      </p:sp>
      <p:sp>
        <p:nvSpPr>
          <p:cNvPr id="89" name="Google Shape;89;p5"/>
          <p:cNvSpPr txBox="1"/>
          <p:nvPr>
            <p:ph idx="1" type="body"/>
          </p:nvPr>
        </p:nvSpPr>
        <p:spPr>
          <a:xfrm>
            <a:off x="1044753" y="16440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1778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GB" sz="1200"/>
              <a:t>Age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GB" sz="1200"/>
              <a:t>[Insert answer]</a:t>
            </a:r>
            <a:endParaRPr sz="1200"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GB" sz="1200"/>
              <a:t>Gender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GB" sz="1200"/>
              <a:t>[Insert answer]</a:t>
            </a:r>
            <a:endParaRPr sz="1200"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GB" sz="1200"/>
              <a:t>Location</a:t>
            </a:r>
            <a:endParaRPr/>
          </a:p>
          <a:p>
            <a:pPr indent="-177800" lvl="2" marL="5207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GB" sz="1200"/>
              <a:t>[Insert answer]</a:t>
            </a:r>
            <a:endParaRPr sz="1200"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GB" sz="1200"/>
              <a:t>Industry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GB" sz="1200"/>
              <a:t>[Insert answer]</a:t>
            </a:r>
            <a:endParaRPr sz="1200"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GB" sz="1200"/>
              <a:t>Job Title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GB" sz="1200"/>
              <a:t>[Insert answer]</a:t>
            </a:r>
            <a:endParaRPr sz="1200"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GB" sz="1200"/>
              <a:t>Ethnicity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1200"/>
              </a:spcAft>
              <a:buClr>
                <a:schemeClr val="dk1"/>
              </a:buClr>
              <a:buSzPts val="1200"/>
              <a:buChar char="○"/>
            </a:pPr>
            <a:r>
              <a:rPr lang="en-GB" sz="1200"/>
              <a:t>[Insert answer]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"/>
          <p:cNvSpPr txBox="1"/>
          <p:nvPr>
            <p:ph type="title"/>
          </p:nvPr>
        </p:nvSpPr>
        <p:spPr>
          <a:xfrm>
            <a:off x="628650" y="34319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Helvetica Neue"/>
              <a:buNone/>
            </a:pPr>
            <a:r>
              <a:rPr lang="en-GB"/>
              <a:t>Social Media Channel Demographics</a:t>
            </a:r>
            <a:endParaRPr/>
          </a:p>
        </p:txBody>
      </p:sp>
      <p:sp>
        <p:nvSpPr>
          <p:cNvPr id="95" name="Google Shape;95;p6"/>
          <p:cNvSpPr txBox="1"/>
          <p:nvPr>
            <p:ph idx="1" type="body"/>
          </p:nvPr>
        </p:nvSpPr>
        <p:spPr>
          <a:xfrm>
            <a:off x="1257300" y="1268016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/>
              <a:t>Facebook</a:t>
            </a:r>
            <a:endParaRPr/>
          </a:p>
          <a:p>
            <a:pPr indent="-17145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-GB" sz="1500"/>
              <a:t>[insert demographic 1]</a:t>
            </a:r>
            <a:endParaRPr/>
          </a:p>
          <a:p>
            <a:pPr indent="-17145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-GB" sz="1500"/>
              <a:t>[insert demographic 2]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/>
              <a:t>Twitter</a:t>
            </a:r>
            <a:endParaRPr/>
          </a:p>
          <a:p>
            <a:pPr indent="-17145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-GB" sz="1500"/>
              <a:t>[insert demographic 1]</a:t>
            </a:r>
            <a:endParaRPr/>
          </a:p>
          <a:p>
            <a:pPr indent="-17145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-GB" sz="1500"/>
              <a:t>[insert demographic 2]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/>
              <a:t>Instagram</a:t>
            </a:r>
            <a:endParaRPr/>
          </a:p>
          <a:p>
            <a:pPr indent="-17145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-GB" sz="1500"/>
              <a:t>[insert demographic 1]</a:t>
            </a:r>
            <a:endParaRPr/>
          </a:p>
          <a:p>
            <a:pPr indent="-17145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-GB" sz="1500"/>
              <a:t>[insert demographic 2]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/>
              <a:t>Pinterest</a:t>
            </a:r>
            <a:endParaRPr/>
          </a:p>
          <a:p>
            <a:pPr indent="-17145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-GB" sz="1500"/>
              <a:t>[insert demographic 1]</a:t>
            </a:r>
            <a:endParaRPr/>
          </a:p>
          <a:p>
            <a:pPr indent="-171450" lvl="1" marL="520700" rtl="0" algn="l">
              <a:lnSpc>
                <a:spcPct val="90000"/>
              </a:lnSpc>
              <a:spcBef>
                <a:spcPts val="400"/>
              </a:spcBef>
              <a:spcAft>
                <a:spcPts val="1200"/>
              </a:spcAft>
              <a:buClr>
                <a:schemeClr val="dk1"/>
              </a:buClr>
              <a:buSzPts val="1500"/>
              <a:buChar char="○"/>
            </a:pPr>
            <a:r>
              <a:rPr lang="en-GB" sz="1500"/>
              <a:t>[insert demographic 2]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"/>
          <p:cNvSpPr txBox="1"/>
          <p:nvPr>
            <p:ph type="title"/>
          </p:nvPr>
        </p:nvSpPr>
        <p:spPr>
          <a:xfrm>
            <a:off x="628650" y="28925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Helvetica Neue"/>
              <a:buNone/>
            </a:pPr>
            <a:r>
              <a:rPr lang="en-GB"/>
              <a:t>Why Is Our Audience Buying?</a:t>
            </a:r>
            <a:endParaRPr/>
          </a:p>
        </p:txBody>
      </p:sp>
      <p:sp>
        <p:nvSpPr>
          <p:cNvPr id="101" name="Google Shape;101;p7"/>
          <p:cNvSpPr txBox="1"/>
          <p:nvPr>
            <p:ph idx="1" type="body"/>
          </p:nvPr>
        </p:nvSpPr>
        <p:spPr>
          <a:xfrm>
            <a:off x="1067870" y="1268016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GB" sz="1200"/>
              <a:t>What brought you to [insert company name]?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GB" sz="1200"/>
              <a:t>[insert answer]</a:t>
            </a:r>
            <a:endParaRPr sz="1200"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GB" sz="1200"/>
              <a:t>What product did you purchase?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GB" sz="1200"/>
              <a:t>[insert answer]</a:t>
            </a:r>
            <a:endParaRPr sz="1200"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GB" sz="1200"/>
              <a:t>Why did you need [insert product here]?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GB" sz="1200"/>
              <a:t>[insert answer]</a:t>
            </a:r>
            <a:endParaRPr sz="1200"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GB" sz="1200"/>
              <a:t>What types of problems were you experiencing that lead you to purchasing [product here]?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GB" sz="1200"/>
              <a:t>[insert answer]</a:t>
            </a:r>
            <a:endParaRPr sz="1200"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GB" sz="1200"/>
              <a:t>Did [product here] help solve your problem?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GB" sz="1200"/>
              <a:t>[insert answer]</a:t>
            </a:r>
            <a:endParaRPr sz="1200"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GB" sz="1200"/>
              <a:t>If applicable how often do you purchase [product here]?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1200"/>
              </a:spcAft>
              <a:buClr>
                <a:schemeClr val="dk1"/>
              </a:buClr>
              <a:buSzPts val="1200"/>
              <a:buChar char="○"/>
            </a:pPr>
            <a:r>
              <a:rPr lang="en-GB" sz="1200"/>
              <a:t>[insert answer]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Helvetica Neue"/>
              <a:buNone/>
            </a:pPr>
            <a:r>
              <a:rPr lang="en-GB"/>
              <a:t>Choosing Your Budget Size</a:t>
            </a:r>
            <a:endParaRPr/>
          </a:p>
        </p:txBody>
      </p:sp>
      <p:sp>
        <p:nvSpPr>
          <p:cNvPr id="107" name="Google Shape;107;p8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/>
              <a:t>This year’s marketing budget:</a:t>
            </a:r>
            <a:br>
              <a:rPr lang="en-GB" sz="1500"/>
            </a:br>
            <a:endParaRPr sz="1500"/>
          </a:p>
          <a:p>
            <a:pPr indent="-17145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/>
              <a:t>This year’s social budget:</a:t>
            </a:r>
            <a:endParaRPr/>
          </a:p>
          <a:p>
            <a:pPr indent="-171450" lvl="1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-GB" sz="1500"/>
              <a:t>Percentage of budget going towards paid ads:</a:t>
            </a:r>
            <a:endParaRPr/>
          </a:p>
          <a:p>
            <a:pPr indent="-171450" lvl="1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-GB" sz="1500"/>
              <a:t>Percentage of budget going towards images:</a:t>
            </a:r>
            <a:endParaRPr/>
          </a:p>
          <a:p>
            <a:pPr indent="-171450" lvl="1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-GB" sz="1500"/>
              <a:t>Percentage of budget going towards videos:</a:t>
            </a:r>
            <a:endParaRPr/>
          </a:p>
          <a:p>
            <a:pPr indent="-171450" lvl="1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-GB" sz="1500"/>
              <a:t>Percentage of budget going towards boosted social posts:</a:t>
            </a:r>
            <a:endParaRPr/>
          </a:p>
          <a:p>
            <a:pPr indent="-171450" lvl="1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-GB" sz="1500"/>
              <a:t>Percentage of budget going towards [insert product here]:</a:t>
            </a:r>
            <a:endParaRPr/>
          </a:p>
          <a:p>
            <a:pPr indent="-63500" lvl="1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63500" lvl="1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63500" lvl="1" marL="52070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"/>
          <p:cNvSpPr txBox="1"/>
          <p:nvPr>
            <p:ph type="title"/>
          </p:nvPr>
        </p:nvSpPr>
        <p:spPr>
          <a:xfrm>
            <a:off x="628650" y="44336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Helvetica Neue"/>
              <a:buNone/>
            </a:pPr>
            <a:r>
              <a:rPr lang="en-GB" sz="2700"/>
              <a:t>Determine Average Interactions</a:t>
            </a:r>
            <a:endParaRPr sz="2700"/>
          </a:p>
        </p:txBody>
      </p:sp>
      <p:graphicFrame>
        <p:nvGraphicFramePr>
          <p:cNvPr id="113" name="Google Shape;113;p9"/>
          <p:cNvGraphicFramePr/>
          <p:nvPr/>
        </p:nvGraphicFramePr>
        <p:xfrm>
          <a:off x="628650" y="136921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{C14737E3-42EB-46E5-A15E-E30D173B8407}</a:tableStyleId>
              </a:tblPr>
              <a:tblGrid>
                <a:gridCol w="1971675"/>
                <a:gridCol w="1971675"/>
                <a:gridCol w="1971675"/>
                <a:gridCol w="1971675"/>
              </a:tblGrid>
              <a:tr h="27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Social Media Channel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Number of Posts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Number of Interactions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Average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300" marB="34300" marR="68600" marL="68600"/>
                </a:tc>
              </a:tr>
              <a:tr h="27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Facebook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300" marB="34300" marR="68600" marL="68600"/>
                </a:tc>
              </a:tr>
              <a:tr h="27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Twitter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300" marB="34300" marR="68600" marL="68600"/>
                </a:tc>
              </a:tr>
              <a:tr h="27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Instagram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300" marB="34300" marR="68600" marL="68600"/>
                </a:tc>
              </a:tr>
              <a:tr h="27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Pinterest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300" marB="34300" marR="68600" marL="68600"/>
                </a:tc>
              </a:tr>
              <a:tr h="27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Google+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